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146850297" r:id="rId2"/>
    <p:sldId id="2146850321" r:id="rId3"/>
    <p:sldId id="2146850322" r:id="rId4"/>
    <p:sldId id="2146850323" r:id="rId5"/>
    <p:sldId id="2146850324" r:id="rId6"/>
    <p:sldId id="2146850325" r:id="rId7"/>
    <p:sldId id="2146850326" r:id="rId8"/>
    <p:sldId id="2146850327" r:id="rId9"/>
    <p:sldId id="2146850298" r:id="rId10"/>
    <p:sldId id="2146850328" r:id="rId11"/>
    <p:sldId id="2146850329" r:id="rId12"/>
    <p:sldId id="2146850330" r:id="rId13"/>
    <p:sldId id="2146850331" r:id="rId14"/>
    <p:sldId id="2146850285" r:id="rId15"/>
    <p:sldId id="2146850332" r:id="rId16"/>
    <p:sldId id="2146850333" r:id="rId17"/>
    <p:sldId id="2146850334" r:id="rId18"/>
    <p:sldId id="2146850299" r:id="rId19"/>
    <p:sldId id="2146850335" r:id="rId20"/>
    <p:sldId id="2146850336" r:id="rId21"/>
    <p:sldId id="2146850337" r:id="rId22"/>
    <p:sldId id="2146850338" r:id="rId23"/>
    <p:sldId id="2146850339" r:id="rId24"/>
    <p:sldId id="2146850340" r:id="rId25"/>
    <p:sldId id="2146850341" r:id="rId26"/>
    <p:sldId id="2146850342" r:id="rId27"/>
    <p:sldId id="2146850350" r:id="rId28"/>
    <p:sldId id="2146850300" r:id="rId29"/>
    <p:sldId id="2146850344" r:id="rId30"/>
    <p:sldId id="2146850345" r:id="rId31"/>
    <p:sldId id="2146850346" r:id="rId32"/>
    <p:sldId id="2146850347" r:id="rId33"/>
    <p:sldId id="2146850348" r:id="rId34"/>
    <p:sldId id="2146850349" r:id="rId3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54"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09D4DF-B107-45D4-A94D-1513D35A2BAB}" type="datetimeFigureOut">
              <a:rPr lang="fr-FR" smtClean="0"/>
              <a:t>30/11/2023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0DEC26-FDCD-4480-AA12-9FE9DEE0C683}" type="slidenum">
              <a:rPr lang="fr-FR" smtClean="0"/>
              <a:t>‹N°›</a:t>
            </a:fld>
            <a:endParaRPr lang="fr-FR"/>
          </a:p>
        </p:txBody>
      </p:sp>
    </p:spTree>
    <p:extLst>
      <p:ext uri="{BB962C8B-B14F-4D97-AF65-F5344CB8AC3E}">
        <p14:creationId xmlns:p14="http://schemas.microsoft.com/office/powerpoint/2010/main" val="1259650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295400" y="206375"/>
            <a:ext cx="4529138" cy="2547938"/>
          </a:xfrm>
        </p:spPr>
      </p:sp>
      <p:sp>
        <p:nvSpPr>
          <p:cNvPr id="3" name="Espace réservé des commentaires 2"/>
          <p:cNvSpPr>
            <a:spLocks noGrp="1"/>
          </p:cNvSpPr>
          <p:nvPr>
            <p:ph type="body" idx="1"/>
          </p:nvPr>
        </p:nvSpPr>
        <p:spPr>
          <a:xfrm>
            <a:off x="453178" y="3009012"/>
            <a:ext cx="6342924" cy="6917626"/>
          </a:xfrm>
        </p:spPr>
        <p:txBody>
          <a:bodyPr/>
          <a:lstStyle/>
          <a:p>
            <a:pPr marL="0" indent="0">
              <a:buFont typeface="Arial" panose="020B0604020202020204" pitchFamily="34" charset="0"/>
              <a:buNone/>
            </a:pP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5AE9D6-AAB1-1F49-88A5-FA15B546208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2294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r>
              <a:rPr lang="fr-FR" sz="1200" u="sng" dirty="0">
                <a:solidFill>
                  <a:schemeClr val="tx2"/>
                </a:solidFill>
                <a:latin typeface="bouygues"/>
              </a:rPr>
              <a:t>Ternaire pédagogique :</a:t>
            </a:r>
            <a:r>
              <a:rPr lang="fr-FR" sz="1200" u="none" dirty="0">
                <a:solidFill>
                  <a:schemeClr val="tx2"/>
                </a:solidFill>
                <a:latin typeface="bouygues"/>
              </a:rPr>
              <a:t> Apport</a:t>
            </a:r>
            <a:endParaRPr lang="fr-FR" sz="1200" u="sng" dirty="0">
              <a:solidFill>
                <a:schemeClr val="tx2"/>
              </a:solidFill>
              <a:latin typeface="bouygues"/>
            </a:endParaRPr>
          </a:p>
          <a:p>
            <a:pPr marL="0" indent="0">
              <a:buFont typeface="Arial" panose="020B0604020202020204" pitchFamily="34" charset="0"/>
              <a:buNone/>
            </a:pPr>
            <a:endParaRPr lang="fr-FR" sz="1200" u="sng"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Objectif de la séquence :</a:t>
            </a:r>
            <a:r>
              <a:rPr lang="fr-FR" sz="1200" u="none" dirty="0">
                <a:solidFill>
                  <a:schemeClr val="tx2"/>
                </a:solidFill>
                <a:latin typeface="bouygues"/>
              </a:rPr>
              <a:t> Accompagner le client dans la validation de sa commande </a:t>
            </a:r>
          </a:p>
          <a:p>
            <a:pPr marL="0" indent="0">
              <a:buFont typeface="Arial" panose="020B0604020202020204" pitchFamily="34" charset="0"/>
              <a:buNone/>
            </a:pPr>
            <a:endParaRPr lang="fr-FR" sz="1200" u="none"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Matériel utilisé lors de la séquence :</a:t>
            </a:r>
            <a:r>
              <a:rPr lang="fr-FR" sz="1200" u="none" dirty="0">
                <a:solidFill>
                  <a:schemeClr val="tx2"/>
                </a:solidFill>
                <a:latin typeface="bouygues"/>
              </a:rPr>
              <a:t> Slide</a:t>
            </a:r>
          </a:p>
          <a:p>
            <a:pPr marL="0" indent="0">
              <a:buFont typeface="Arial" panose="020B0604020202020204" pitchFamily="34" charset="0"/>
              <a:buNone/>
            </a:pPr>
            <a:endParaRPr lang="fr-FR" sz="1200"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Actions du formateur :</a:t>
            </a:r>
            <a:r>
              <a:rPr lang="fr-FR" sz="1200" u="none" dirty="0">
                <a:solidFill>
                  <a:schemeClr val="tx2"/>
                </a:solidFill>
                <a:latin typeface="bouygues"/>
              </a:rPr>
              <a:t> Présenter la slide avec animation </a:t>
            </a:r>
          </a:p>
          <a:p>
            <a:pPr marL="0" indent="0">
              <a:buFont typeface="Arial" panose="020B0604020202020204" pitchFamily="34" charset="0"/>
              <a:buNone/>
            </a:pPr>
            <a:endParaRPr lang="fr-FR" sz="1200" u="none"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Actions du groupe :</a:t>
            </a:r>
            <a:r>
              <a:rPr lang="fr-FR" sz="1200" u="none" dirty="0">
                <a:solidFill>
                  <a:schemeClr val="tx2"/>
                </a:solidFill>
                <a:latin typeface="bouygues"/>
              </a:rPr>
              <a:t> </a:t>
            </a:r>
          </a:p>
          <a:p>
            <a:pPr marL="0" indent="0">
              <a:buFont typeface="Arial" panose="020B0604020202020204" pitchFamily="34" charset="0"/>
              <a:buNone/>
            </a:pPr>
            <a:r>
              <a:rPr lang="fr-FR" sz="1200" u="none" dirty="0">
                <a:solidFill>
                  <a:schemeClr val="tx2"/>
                </a:solidFill>
                <a:latin typeface="bouygues"/>
              </a:rPr>
              <a:t>Ecouter / observer / poser des questions </a:t>
            </a:r>
          </a:p>
          <a:p>
            <a:pPr marL="0" indent="0">
              <a:buFont typeface="Arial" panose="020B0604020202020204" pitchFamily="34" charset="0"/>
              <a:buNone/>
            </a:pPr>
            <a:endParaRPr lang="fr-FR" sz="1200"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Discours du formateur :</a:t>
            </a:r>
          </a:p>
          <a:p>
            <a:pPr marL="0" indent="0">
              <a:buFont typeface="Arial" panose="020B0604020202020204" pitchFamily="34" charset="0"/>
              <a:buNone/>
            </a:pPr>
            <a:endParaRPr lang="fr-FR" sz="1200" u="sng" dirty="0">
              <a:solidFill>
                <a:schemeClr val="tx2"/>
              </a:solidFill>
              <a:latin typeface="bouygues"/>
            </a:endParaRPr>
          </a:p>
          <a:p>
            <a:pPr marL="0" indent="0">
              <a:buFont typeface="Arial" panose="020B0604020202020204" pitchFamily="34" charset="0"/>
              <a:buNone/>
            </a:pPr>
            <a:r>
              <a:rPr lang="fr-FR" sz="1200" u="none" dirty="0">
                <a:solidFill>
                  <a:schemeClr val="tx2"/>
                </a:solidFill>
                <a:latin typeface="bouygues"/>
              </a:rPr>
              <a:t>Dans cette partie nous allons continuer à voir la vision client. </a:t>
            </a:r>
          </a:p>
          <a:p>
            <a:pPr marL="0" indent="0">
              <a:buFont typeface="Arial" panose="020B0604020202020204" pitchFamily="34" charset="0"/>
              <a:buNone/>
            </a:pPr>
            <a:r>
              <a:rPr lang="fr-FR" sz="1200" u="none" dirty="0">
                <a:solidFill>
                  <a:schemeClr val="tx2"/>
                </a:solidFill>
                <a:latin typeface="bouygues"/>
              </a:rPr>
              <a:t>Vous devez maintenant accompagner votre client à valider sa commande mobile. </a:t>
            </a:r>
          </a:p>
          <a:p>
            <a:pPr marL="0" indent="0">
              <a:buFont typeface="Arial" panose="020B0604020202020204" pitchFamily="34" charset="0"/>
              <a:buNone/>
            </a:pPr>
            <a:r>
              <a:rPr lang="fr-FR" sz="1200" u="none" dirty="0">
                <a:solidFill>
                  <a:schemeClr val="tx2"/>
                </a:solidFill>
                <a:latin typeface="bouygues"/>
              </a:rPr>
              <a:t>Demander de cliquer sur « Compte »</a:t>
            </a:r>
          </a:p>
          <a:p>
            <a:pPr marL="0" indent="0">
              <a:buFont typeface="Arial" panose="020B0604020202020204" pitchFamily="34" charset="0"/>
              <a:buNone/>
            </a:pPr>
            <a:endParaRPr lang="fr-FR" dirty="0">
              <a:solidFill>
                <a:schemeClr val="tx2"/>
              </a:solidFill>
              <a:latin typeface="bouygues"/>
            </a:endParaRPr>
          </a:p>
          <a:p>
            <a:pPr marR="0" lvl="0" indent="0" fontAlgn="auto">
              <a:lnSpc>
                <a:spcPct val="100000"/>
              </a:lnSpc>
              <a:spcBef>
                <a:spcPts val="0"/>
              </a:spcBef>
              <a:spcAft>
                <a:spcPts val="0"/>
              </a:spcAft>
              <a:buClrTx/>
              <a:buSzTx/>
              <a:buFont typeface="Arial" panose="020B0604020202020204" pitchFamily="34" charset="0"/>
              <a:buNone/>
              <a:tabLst/>
              <a:defRPr/>
            </a:pPr>
            <a:r>
              <a:rPr lang="fr-FR" sz="1200" u="sng" dirty="0">
                <a:solidFill>
                  <a:schemeClr val="tx2"/>
                </a:solidFill>
                <a:latin typeface="bouygues"/>
              </a:rPr>
              <a:t>Transition </a:t>
            </a:r>
            <a:r>
              <a:rPr lang="fr-FR" dirty="0">
                <a:solidFill>
                  <a:schemeClr val="tx2"/>
                </a:solidFill>
                <a:latin typeface="bouygues"/>
              </a:rPr>
              <a:t>: Valider sa commande </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618556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276225"/>
            <a:ext cx="5953125" cy="3349625"/>
          </a:xfrm>
        </p:spPr>
      </p:sp>
      <p:sp>
        <p:nvSpPr>
          <p:cNvPr id="3" name="Espace réservé des notes 2"/>
          <p:cNvSpPr>
            <a:spLocks noGrp="1"/>
          </p:cNvSpPr>
          <p:nvPr>
            <p:ph type="body" idx="1"/>
          </p:nvPr>
        </p:nvSpPr>
        <p:spPr>
          <a:xfrm>
            <a:off x="422275" y="3812689"/>
            <a:ext cx="5953124" cy="5837723"/>
          </a:xfrm>
        </p:spPr>
        <p:txBody>
          <a:bodyPr/>
          <a:lstStyle/>
          <a:p>
            <a:pPr marL="0" indent="0">
              <a:buFont typeface="Arial" panose="020B0604020202020204" pitchFamily="34" charset="0"/>
              <a:buNone/>
            </a:pPr>
            <a:r>
              <a:rPr lang="fr-FR" sz="1200" u="sng" dirty="0">
                <a:solidFill>
                  <a:schemeClr val="tx2"/>
                </a:solidFill>
                <a:latin typeface="bouygues"/>
              </a:rPr>
              <a:t>Ternaire pédagogique :</a:t>
            </a:r>
            <a:r>
              <a:rPr lang="fr-FR" sz="1200" u="none" dirty="0">
                <a:solidFill>
                  <a:schemeClr val="tx2"/>
                </a:solidFill>
                <a:latin typeface="bouygues"/>
              </a:rPr>
              <a:t> Apport</a:t>
            </a:r>
            <a:endParaRPr lang="fr-FR" sz="1200" u="sng" dirty="0">
              <a:solidFill>
                <a:schemeClr val="tx2"/>
              </a:solidFill>
              <a:latin typeface="bouygues"/>
            </a:endParaRPr>
          </a:p>
          <a:p>
            <a:pPr marL="0" indent="0">
              <a:buFont typeface="Arial" panose="020B0604020202020204" pitchFamily="34" charset="0"/>
              <a:buNone/>
            </a:pPr>
            <a:endParaRPr lang="fr-FR" sz="1200" u="sng"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Objectif de la séquence :</a:t>
            </a:r>
            <a:r>
              <a:rPr lang="fr-FR" sz="1200" u="none" dirty="0">
                <a:solidFill>
                  <a:schemeClr val="tx2"/>
                </a:solidFill>
                <a:latin typeface="bouygues"/>
              </a:rPr>
              <a:t> Accompagner le client dans la validation de sa commande </a:t>
            </a:r>
          </a:p>
          <a:p>
            <a:pPr marL="0" indent="0">
              <a:buFont typeface="Arial" panose="020B0604020202020204" pitchFamily="34" charset="0"/>
              <a:buNone/>
            </a:pPr>
            <a:endParaRPr lang="fr-FR" sz="1200" u="none"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Matériel utilisé lors de la séquence :</a:t>
            </a:r>
            <a:r>
              <a:rPr lang="fr-FR" sz="1200" u="none" dirty="0">
                <a:solidFill>
                  <a:schemeClr val="tx2"/>
                </a:solidFill>
                <a:latin typeface="bouygues"/>
              </a:rPr>
              <a:t> Slide</a:t>
            </a:r>
          </a:p>
          <a:p>
            <a:pPr marL="0" indent="0">
              <a:buFont typeface="Arial" panose="020B0604020202020204" pitchFamily="34" charset="0"/>
              <a:buNone/>
            </a:pPr>
            <a:endParaRPr lang="fr-FR" sz="1200"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Actions du formateur :</a:t>
            </a:r>
            <a:r>
              <a:rPr lang="fr-FR" sz="1200" u="none" dirty="0">
                <a:solidFill>
                  <a:schemeClr val="tx2"/>
                </a:solidFill>
                <a:latin typeface="bouygues"/>
              </a:rPr>
              <a:t> Présenter la slide avec animation </a:t>
            </a:r>
          </a:p>
          <a:p>
            <a:pPr marL="0" indent="0">
              <a:buFont typeface="Arial" panose="020B0604020202020204" pitchFamily="34" charset="0"/>
              <a:buNone/>
            </a:pPr>
            <a:endParaRPr lang="fr-FR" sz="1200" u="none"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Actions du groupe :</a:t>
            </a:r>
            <a:r>
              <a:rPr lang="fr-FR" sz="1200" u="none" dirty="0">
                <a:solidFill>
                  <a:schemeClr val="tx2"/>
                </a:solidFill>
                <a:latin typeface="bouygues"/>
              </a:rPr>
              <a:t> </a:t>
            </a:r>
          </a:p>
          <a:p>
            <a:pPr marL="0" indent="0">
              <a:buFont typeface="Arial" panose="020B0604020202020204" pitchFamily="34" charset="0"/>
              <a:buNone/>
            </a:pPr>
            <a:r>
              <a:rPr lang="fr-FR" sz="1200" u="none" dirty="0">
                <a:solidFill>
                  <a:schemeClr val="tx2"/>
                </a:solidFill>
                <a:latin typeface="bouygues"/>
              </a:rPr>
              <a:t>Ecouter / observer / poser des questions </a:t>
            </a:r>
          </a:p>
          <a:p>
            <a:pPr marL="0" indent="0">
              <a:buFont typeface="Arial" panose="020B0604020202020204" pitchFamily="34" charset="0"/>
              <a:buNone/>
            </a:pPr>
            <a:endParaRPr lang="fr-FR" sz="1200"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Discours du formateur :</a:t>
            </a:r>
          </a:p>
          <a:p>
            <a:pPr marL="0" indent="0">
              <a:buFont typeface="Arial" panose="020B0604020202020204" pitchFamily="34" charset="0"/>
              <a:buNone/>
            </a:pPr>
            <a:r>
              <a:rPr lang="fr-FR" sz="1200" u="none" dirty="0">
                <a:solidFill>
                  <a:schemeClr val="tx2"/>
                </a:solidFill>
                <a:latin typeface="bouygues"/>
              </a:rPr>
              <a:t>Dans l’espace mon compte, le client voit plusieurs informations. </a:t>
            </a:r>
          </a:p>
          <a:p>
            <a:pPr marL="0" indent="0">
              <a:buFont typeface="Arial" panose="020B0604020202020204" pitchFamily="34" charset="0"/>
              <a:buNone/>
            </a:pPr>
            <a:r>
              <a:rPr lang="fr-FR" sz="1200" u="none" dirty="0">
                <a:solidFill>
                  <a:schemeClr val="tx2"/>
                </a:solidFill>
                <a:latin typeface="bouygues"/>
              </a:rPr>
              <a:t>Elles sont rangées en 2 catégories : </a:t>
            </a:r>
          </a:p>
          <a:p>
            <a:pPr marL="0" indent="0">
              <a:buFont typeface="Arial" panose="020B0604020202020204" pitchFamily="34" charset="0"/>
              <a:buNone/>
            </a:pPr>
            <a:endParaRPr lang="fr-FR" sz="1200" u="none" dirty="0">
              <a:solidFill>
                <a:schemeClr val="tx2"/>
              </a:solidFill>
              <a:latin typeface="bouygues"/>
            </a:endParaRPr>
          </a:p>
          <a:p>
            <a:pPr marL="0" indent="0">
              <a:buFont typeface="Arial" panose="020B0604020202020204" pitchFamily="34" charset="0"/>
              <a:buNone/>
            </a:pPr>
            <a:r>
              <a:rPr lang="fr-FR" sz="1200" u="none" dirty="0">
                <a:solidFill>
                  <a:schemeClr val="tx2"/>
                </a:solidFill>
                <a:latin typeface="bouygues"/>
              </a:rPr>
              <a:t>1- Gestion de mon compte :</a:t>
            </a:r>
          </a:p>
          <a:p>
            <a:pPr marL="171450" indent="-171450">
              <a:buFont typeface="Arial" panose="020B0604020202020204" pitchFamily="34" charset="0"/>
              <a:buChar char="•"/>
            </a:pPr>
            <a:r>
              <a:rPr lang="fr-FR" sz="1200" u="none" dirty="0">
                <a:solidFill>
                  <a:schemeClr val="tx2"/>
                </a:solidFill>
                <a:latin typeface="bouygues"/>
              </a:rPr>
              <a:t>Mes coordonnées</a:t>
            </a:r>
          </a:p>
          <a:p>
            <a:pPr marL="171450" indent="-171450">
              <a:buFont typeface="Arial" panose="020B0604020202020204" pitchFamily="34" charset="0"/>
              <a:buChar char="•"/>
            </a:pPr>
            <a:r>
              <a:rPr lang="fr-FR" sz="1200" u="none" dirty="0">
                <a:solidFill>
                  <a:schemeClr val="tx2"/>
                </a:solidFill>
                <a:latin typeface="bouygues"/>
              </a:rPr>
              <a:t>Mes identifiants</a:t>
            </a:r>
          </a:p>
          <a:p>
            <a:pPr marL="171450" indent="-171450">
              <a:buFont typeface="Arial" panose="020B0604020202020204" pitchFamily="34" charset="0"/>
              <a:buChar char="•"/>
            </a:pPr>
            <a:r>
              <a:rPr lang="fr-FR" sz="1200" u="none" dirty="0">
                <a:solidFill>
                  <a:schemeClr val="tx2"/>
                </a:solidFill>
                <a:latin typeface="bouygues"/>
              </a:rPr>
              <a:t>Mes moyens de paiement</a:t>
            </a:r>
          </a:p>
          <a:p>
            <a:pPr marL="0" indent="0">
              <a:buFont typeface="Arial" panose="020B0604020202020204" pitchFamily="34" charset="0"/>
              <a:buNone/>
            </a:pPr>
            <a:r>
              <a:rPr lang="fr-FR" sz="1200" b="1" u="none" dirty="0">
                <a:solidFill>
                  <a:schemeClr val="tx2"/>
                </a:solidFill>
                <a:latin typeface="bouygues"/>
              </a:rPr>
              <a:t>2- Assistance : C’est cette partie qui nous intéresse pour la validation de la commande </a:t>
            </a:r>
          </a:p>
          <a:p>
            <a:pPr marL="0" indent="0">
              <a:buFont typeface="Arial" panose="020B0604020202020204" pitchFamily="34" charset="0"/>
              <a:buNone/>
            </a:pPr>
            <a:r>
              <a:rPr lang="fr-FR" sz="1200" b="1" u="none" dirty="0">
                <a:solidFill>
                  <a:schemeClr val="tx2"/>
                </a:solidFill>
                <a:latin typeface="bouygues"/>
              </a:rPr>
              <a:t>On y voit : </a:t>
            </a:r>
          </a:p>
          <a:p>
            <a:pPr marL="171450" indent="-171450">
              <a:buFont typeface="Arial" panose="020B0604020202020204" pitchFamily="34" charset="0"/>
              <a:buChar char="•"/>
            </a:pPr>
            <a:r>
              <a:rPr lang="fr-FR" sz="1200" u="none" dirty="0">
                <a:solidFill>
                  <a:schemeClr val="tx2"/>
                </a:solidFill>
                <a:latin typeface="bouygues"/>
              </a:rPr>
              <a:t>Mes commandes</a:t>
            </a:r>
          </a:p>
          <a:p>
            <a:pPr marL="171450" indent="-171450">
              <a:buFont typeface="Arial" panose="020B0604020202020204" pitchFamily="34" charset="0"/>
              <a:buChar char="•"/>
            </a:pPr>
            <a:r>
              <a:rPr lang="fr-FR" sz="1200" u="none" dirty="0">
                <a:solidFill>
                  <a:schemeClr val="tx2"/>
                </a:solidFill>
                <a:latin typeface="bouygues"/>
              </a:rPr>
              <a:t>Mes démarches</a:t>
            </a:r>
          </a:p>
          <a:p>
            <a:pPr marL="171450" indent="-171450">
              <a:buFont typeface="Arial" panose="020B0604020202020204" pitchFamily="34" charset="0"/>
              <a:buChar char="•"/>
            </a:pPr>
            <a:r>
              <a:rPr lang="fr-FR" sz="1200" u="none" dirty="0">
                <a:solidFill>
                  <a:schemeClr val="tx2"/>
                </a:solidFill>
                <a:latin typeface="bouygues"/>
              </a:rPr>
              <a:t>Toute l’assistance en ligne</a:t>
            </a:r>
          </a:p>
          <a:p>
            <a:pPr marL="171450" indent="-171450">
              <a:buFont typeface="Arial" panose="020B0604020202020204" pitchFamily="34" charset="0"/>
              <a:buChar char="•"/>
            </a:pPr>
            <a:r>
              <a:rPr lang="fr-FR" sz="1200" u="none" dirty="0">
                <a:solidFill>
                  <a:schemeClr val="tx2"/>
                </a:solidFill>
                <a:latin typeface="bouygues"/>
              </a:rPr>
              <a:t>Démarrer une conversation</a:t>
            </a:r>
          </a:p>
          <a:p>
            <a:pPr marL="0" indent="0">
              <a:buFont typeface="Arial" panose="020B0604020202020204" pitchFamily="34" charset="0"/>
              <a:buNone/>
            </a:pPr>
            <a:endParaRPr lang="fr-FR" sz="1200" u="none" dirty="0">
              <a:solidFill>
                <a:schemeClr val="tx2"/>
              </a:solidFill>
              <a:latin typeface="bouygues"/>
            </a:endParaRPr>
          </a:p>
          <a:p>
            <a:pPr marL="0" indent="0">
              <a:buFont typeface="Arial" panose="020B0604020202020204" pitchFamily="34" charset="0"/>
              <a:buNone/>
            </a:pPr>
            <a:r>
              <a:rPr lang="fr-FR" sz="1200" u="none" dirty="0">
                <a:solidFill>
                  <a:schemeClr val="tx2"/>
                </a:solidFill>
                <a:latin typeface="bouygues"/>
              </a:rPr>
              <a:t>A votre avis ou le client doit cliquer? </a:t>
            </a:r>
          </a:p>
          <a:p>
            <a:pPr marL="0" indent="0">
              <a:buFont typeface="Arial" panose="020B0604020202020204" pitchFamily="34" charset="0"/>
              <a:buNone/>
            </a:pPr>
            <a:r>
              <a:rPr lang="fr-FR" sz="1200" u="none" dirty="0">
                <a:solidFill>
                  <a:schemeClr val="tx2"/>
                </a:solidFill>
                <a:latin typeface="bouygues"/>
              </a:rPr>
              <a:t>Sur mes commandes </a:t>
            </a:r>
          </a:p>
          <a:p>
            <a:pPr marL="0" indent="0">
              <a:buFont typeface="Arial" panose="020B0604020202020204" pitchFamily="34" charset="0"/>
              <a:buNone/>
            </a:pPr>
            <a:endParaRPr lang="fr-FR" dirty="0">
              <a:solidFill>
                <a:schemeClr val="tx2"/>
              </a:solidFill>
              <a:latin typeface="bouygues"/>
            </a:endParaRPr>
          </a:p>
          <a:p>
            <a:pPr marR="0" lvl="0" indent="0" fontAlgn="auto">
              <a:lnSpc>
                <a:spcPct val="100000"/>
              </a:lnSpc>
              <a:spcBef>
                <a:spcPts val="0"/>
              </a:spcBef>
              <a:spcAft>
                <a:spcPts val="0"/>
              </a:spcAft>
              <a:buClrTx/>
              <a:buSzTx/>
              <a:buFont typeface="Arial" panose="020B0604020202020204" pitchFamily="34" charset="0"/>
              <a:buNone/>
              <a:tabLst/>
              <a:defRPr/>
            </a:pPr>
            <a:r>
              <a:rPr lang="fr-FR" sz="1200" u="sng" dirty="0">
                <a:solidFill>
                  <a:schemeClr val="tx2"/>
                </a:solidFill>
                <a:latin typeface="bouygues"/>
              </a:rPr>
              <a:t>Transition </a:t>
            </a:r>
            <a:r>
              <a:rPr lang="fr-FR" dirty="0">
                <a:solidFill>
                  <a:schemeClr val="tx2"/>
                </a:solidFill>
                <a:latin typeface="bouygues"/>
              </a:rPr>
              <a:t>: Bien choisir la ligne de commande </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653229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r>
              <a:rPr lang="fr-FR" sz="1200" u="sng" dirty="0">
                <a:solidFill>
                  <a:schemeClr val="tx2"/>
                </a:solidFill>
                <a:latin typeface="bouygues"/>
              </a:rPr>
              <a:t>Ternaire pédagogique :</a:t>
            </a:r>
            <a:r>
              <a:rPr lang="fr-FR" sz="1200" u="none" dirty="0">
                <a:solidFill>
                  <a:schemeClr val="tx2"/>
                </a:solidFill>
                <a:latin typeface="bouygues"/>
              </a:rPr>
              <a:t> Apport</a:t>
            </a:r>
            <a:endParaRPr lang="fr-FR" sz="1200" u="sng" dirty="0">
              <a:solidFill>
                <a:schemeClr val="tx2"/>
              </a:solidFill>
              <a:latin typeface="bouygues"/>
            </a:endParaRPr>
          </a:p>
          <a:p>
            <a:pPr marL="0" indent="0">
              <a:buFont typeface="Arial" panose="020B0604020202020204" pitchFamily="34" charset="0"/>
              <a:buNone/>
            </a:pPr>
            <a:endParaRPr lang="fr-FR" sz="1200" u="sng"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Objectif de la séquence :</a:t>
            </a:r>
            <a:r>
              <a:rPr lang="fr-FR" sz="1200" u="none" dirty="0">
                <a:solidFill>
                  <a:schemeClr val="tx2"/>
                </a:solidFill>
                <a:latin typeface="bouygues"/>
              </a:rPr>
              <a:t> Accompagner le client dans la validation de sa commande </a:t>
            </a:r>
          </a:p>
          <a:p>
            <a:pPr marL="0" indent="0">
              <a:buFont typeface="Arial" panose="020B0604020202020204" pitchFamily="34" charset="0"/>
              <a:buNone/>
            </a:pPr>
            <a:endParaRPr lang="fr-FR" sz="1200" u="none"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Matériel utilisé lors de la séquence :</a:t>
            </a:r>
            <a:r>
              <a:rPr lang="fr-FR" sz="1200" u="none" dirty="0">
                <a:solidFill>
                  <a:schemeClr val="tx2"/>
                </a:solidFill>
                <a:latin typeface="bouygues"/>
              </a:rPr>
              <a:t> Slide</a:t>
            </a:r>
          </a:p>
          <a:p>
            <a:pPr marL="0" indent="0">
              <a:buFont typeface="Arial" panose="020B0604020202020204" pitchFamily="34" charset="0"/>
              <a:buNone/>
            </a:pPr>
            <a:endParaRPr lang="fr-FR" sz="1200"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Actions du formateur :</a:t>
            </a:r>
            <a:r>
              <a:rPr lang="fr-FR" sz="1200" u="none" dirty="0">
                <a:solidFill>
                  <a:schemeClr val="tx2"/>
                </a:solidFill>
                <a:latin typeface="bouygues"/>
              </a:rPr>
              <a:t> Présenter la slide avec animation </a:t>
            </a:r>
          </a:p>
          <a:p>
            <a:pPr marL="0" indent="0">
              <a:buFont typeface="Arial" panose="020B0604020202020204" pitchFamily="34" charset="0"/>
              <a:buNone/>
            </a:pPr>
            <a:endParaRPr lang="fr-FR" sz="1200" u="none"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Actions du groupe :</a:t>
            </a:r>
            <a:r>
              <a:rPr lang="fr-FR" sz="1200" u="none" dirty="0">
                <a:solidFill>
                  <a:schemeClr val="tx2"/>
                </a:solidFill>
                <a:latin typeface="bouygues"/>
              </a:rPr>
              <a:t> </a:t>
            </a:r>
          </a:p>
          <a:p>
            <a:pPr marL="0" indent="0">
              <a:buFont typeface="Arial" panose="020B0604020202020204" pitchFamily="34" charset="0"/>
              <a:buNone/>
            </a:pPr>
            <a:r>
              <a:rPr lang="fr-FR" sz="1200" u="none" dirty="0">
                <a:solidFill>
                  <a:schemeClr val="tx2"/>
                </a:solidFill>
                <a:latin typeface="bouygues"/>
              </a:rPr>
              <a:t>Ecouter / observer / poser des questions </a:t>
            </a:r>
          </a:p>
          <a:p>
            <a:pPr marL="0" indent="0">
              <a:buFont typeface="Arial" panose="020B0604020202020204" pitchFamily="34" charset="0"/>
              <a:buNone/>
            </a:pPr>
            <a:endParaRPr lang="fr-FR" sz="1200"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Discours du formateur :</a:t>
            </a:r>
          </a:p>
          <a:p>
            <a:pPr marL="0" indent="0">
              <a:buFont typeface="Arial" panose="020B0604020202020204" pitchFamily="34" charset="0"/>
              <a:buNone/>
            </a:pPr>
            <a:r>
              <a:rPr lang="fr-FR" dirty="0">
                <a:solidFill>
                  <a:schemeClr val="tx2"/>
                </a:solidFill>
                <a:latin typeface="bouygues"/>
              </a:rPr>
              <a:t>Le client arrive sur une liste : </a:t>
            </a:r>
          </a:p>
          <a:p>
            <a:pPr marL="0" indent="0">
              <a:buFont typeface="Arial" panose="020B0604020202020204" pitchFamily="34" charset="0"/>
              <a:buNone/>
            </a:pPr>
            <a:r>
              <a:rPr lang="fr-FR" dirty="0">
                <a:solidFill>
                  <a:schemeClr val="tx2"/>
                </a:solidFill>
                <a:latin typeface="bouygues"/>
              </a:rPr>
              <a:t>1- Mes commandes mobiles </a:t>
            </a:r>
          </a:p>
          <a:p>
            <a:pPr marL="0" indent="0">
              <a:buFont typeface="Arial" panose="020B0604020202020204" pitchFamily="34" charset="0"/>
              <a:buNone/>
            </a:pPr>
            <a:r>
              <a:rPr lang="fr-FR" dirty="0">
                <a:solidFill>
                  <a:schemeClr val="tx2"/>
                </a:solidFill>
                <a:latin typeface="bouygues"/>
              </a:rPr>
              <a:t>2 – Mes commandes Box</a:t>
            </a:r>
          </a:p>
          <a:p>
            <a:pPr marL="0" indent="0">
              <a:buFont typeface="Arial" panose="020B0604020202020204" pitchFamily="34" charset="0"/>
              <a:buNone/>
            </a:pPr>
            <a:endParaRPr lang="fr-FR" dirty="0">
              <a:solidFill>
                <a:schemeClr val="tx2"/>
              </a:solidFill>
              <a:latin typeface="bouygues"/>
            </a:endParaRPr>
          </a:p>
          <a:p>
            <a:pPr marL="0" indent="0">
              <a:buFont typeface="Arial" panose="020B0604020202020204" pitchFamily="34" charset="0"/>
              <a:buNone/>
            </a:pPr>
            <a:r>
              <a:rPr lang="fr-FR" dirty="0">
                <a:solidFill>
                  <a:schemeClr val="tx2"/>
                </a:solidFill>
                <a:latin typeface="bouygues"/>
              </a:rPr>
              <a:t>Nous sommes sur une validation de commande mobile, le client doit choisir «  Je consulte mes commandes mobiles » </a:t>
            </a:r>
          </a:p>
          <a:p>
            <a:pPr marL="0" indent="0">
              <a:buFont typeface="Arial" panose="020B0604020202020204" pitchFamily="34" charset="0"/>
              <a:buNone/>
            </a:pPr>
            <a:endParaRPr lang="fr-FR" dirty="0">
              <a:solidFill>
                <a:schemeClr val="tx2"/>
              </a:solidFill>
              <a:latin typeface="bouygues"/>
            </a:endParaRPr>
          </a:p>
          <a:p>
            <a:pPr marR="0" lvl="0" indent="0" fontAlgn="auto">
              <a:lnSpc>
                <a:spcPct val="100000"/>
              </a:lnSpc>
              <a:spcBef>
                <a:spcPts val="0"/>
              </a:spcBef>
              <a:spcAft>
                <a:spcPts val="0"/>
              </a:spcAft>
              <a:buClrTx/>
              <a:buSzTx/>
              <a:buFont typeface="Arial" panose="020B0604020202020204" pitchFamily="34" charset="0"/>
              <a:buNone/>
              <a:tabLst/>
              <a:defRPr/>
            </a:pPr>
            <a:r>
              <a:rPr lang="fr-FR" sz="1200" u="sng" dirty="0">
                <a:solidFill>
                  <a:schemeClr val="tx2"/>
                </a:solidFill>
                <a:latin typeface="bouygues"/>
              </a:rPr>
              <a:t>Transition </a:t>
            </a:r>
            <a:r>
              <a:rPr lang="fr-FR" dirty="0">
                <a:solidFill>
                  <a:schemeClr val="tx2"/>
                </a:solidFill>
                <a:latin typeface="bouygues"/>
              </a:rPr>
              <a:t>: Espace de paiement </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303782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r>
              <a:rPr lang="fr-FR" sz="1200" u="sng" dirty="0">
                <a:solidFill>
                  <a:schemeClr val="tx2"/>
                </a:solidFill>
                <a:latin typeface="bouygues"/>
              </a:rPr>
              <a:t>Ternaire pédagogique :</a:t>
            </a:r>
            <a:r>
              <a:rPr lang="fr-FR" sz="1200" u="none" dirty="0">
                <a:solidFill>
                  <a:schemeClr val="tx2"/>
                </a:solidFill>
                <a:latin typeface="bouygues"/>
              </a:rPr>
              <a:t> Apport</a:t>
            </a:r>
            <a:endParaRPr lang="fr-FR" sz="1200" u="sng" dirty="0">
              <a:solidFill>
                <a:schemeClr val="tx2"/>
              </a:solidFill>
              <a:latin typeface="bouygues"/>
            </a:endParaRPr>
          </a:p>
          <a:p>
            <a:pPr marL="0" indent="0">
              <a:buFont typeface="Arial" panose="020B0604020202020204" pitchFamily="34" charset="0"/>
              <a:buNone/>
            </a:pPr>
            <a:endParaRPr lang="fr-FR" sz="1200" u="sng"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Objectif de la séquence :</a:t>
            </a:r>
            <a:r>
              <a:rPr lang="fr-FR" sz="1200" u="none" dirty="0">
                <a:solidFill>
                  <a:schemeClr val="tx2"/>
                </a:solidFill>
                <a:latin typeface="bouygues"/>
              </a:rPr>
              <a:t> Accompagner le client dans la validation de sa commande </a:t>
            </a:r>
          </a:p>
          <a:p>
            <a:pPr marL="0" indent="0">
              <a:buFont typeface="Arial" panose="020B0604020202020204" pitchFamily="34" charset="0"/>
              <a:buNone/>
            </a:pPr>
            <a:endParaRPr lang="fr-FR" sz="1200" u="none"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Matériel utilisé lors de la séquence :</a:t>
            </a:r>
            <a:r>
              <a:rPr lang="fr-FR" sz="1200" u="none" dirty="0">
                <a:solidFill>
                  <a:schemeClr val="tx2"/>
                </a:solidFill>
                <a:latin typeface="bouygues"/>
              </a:rPr>
              <a:t> Slide</a:t>
            </a:r>
          </a:p>
          <a:p>
            <a:pPr marL="0" indent="0">
              <a:buFont typeface="Arial" panose="020B0604020202020204" pitchFamily="34" charset="0"/>
              <a:buNone/>
            </a:pPr>
            <a:endParaRPr lang="fr-FR" sz="1200"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Actions du formateur :</a:t>
            </a:r>
            <a:r>
              <a:rPr lang="fr-FR" sz="1200" u="none" dirty="0">
                <a:solidFill>
                  <a:schemeClr val="tx2"/>
                </a:solidFill>
                <a:latin typeface="bouygues"/>
              </a:rPr>
              <a:t> Présenter la slide avec animation </a:t>
            </a:r>
          </a:p>
          <a:p>
            <a:pPr marL="0" indent="0">
              <a:buFont typeface="Arial" panose="020B0604020202020204" pitchFamily="34" charset="0"/>
              <a:buNone/>
            </a:pPr>
            <a:endParaRPr lang="fr-FR" sz="1200" u="none"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Actions du groupe :</a:t>
            </a:r>
            <a:r>
              <a:rPr lang="fr-FR" sz="1200" u="none" dirty="0">
                <a:solidFill>
                  <a:schemeClr val="tx2"/>
                </a:solidFill>
                <a:latin typeface="bouygues"/>
              </a:rPr>
              <a:t> </a:t>
            </a:r>
          </a:p>
          <a:p>
            <a:pPr marL="0" indent="0">
              <a:buFont typeface="Arial" panose="020B0604020202020204" pitchFamily="34" charset="0"/>
              <a:buNone/>
            </a:pPr>
            <a:r>
              <a:rPr lang="fr-FR" sz="1200" u="none" dirty="0">
                <a:solidFill>
                  <a:schemeClr val="tx2"/>
                </a:solidFill>
                <a:latin typeface="bouygues"/>
              </a:rPr>
              <a:t>Ecouter / observer / poser des questions </a:t>
            </a:r>
          </a:p>
          <a:p>
            <a:pPr marL="0" indent="0">
              <a:buFont typeface="Arial" panose="020B0604020202020204" pitchFamily="34" charset="0"/>
              <a:buNone/>
            </a:pPr>
            <a:endParaRPr lang="fr-FR" sz="1200"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Discours du formateur :</a:t>
            </a:r>
          </a:p>
          <a:p>
            <a:pPr marL="0" indent="0">
              <a:buFont typeface="Arial" panose="020B0604020202020204" pitchFamily="34" charset="0"/>
              <a:buNone/>
            </a:pPr>
            <a:endParaRPr lang="fr-FR" dirty="0">
              <a:solidFill>
                <a:schemeClr val="tx2"/>
              </a:solidFill>
              <a:latin typeface="bouygues"/>
            </a:endParaRPr>
          </a:p>
          <a:p>
            <a:r>
              <a:rPr lang="fr-FR" dirty="0">
                <a:solidFill>
                  <a:schemeClr val="tx2"/>
                </a:solidFill>
                <a:latin typeface="bouygues"/>
              </a:rPr>
              <a:t>Le client doit maintenant cliquer sur paiement le rectangle bleu.</a:t>
            </a:r>
          </a:p>
          <a:p>
            <a:endParaRPr lang="fr-FR" dirty="0">
              <a:solidFill>
                <a:schemeClr val="tx2"/>
              </a:solidFill>
              <a:latin typeface="bouygues"/>
            </a:endParaRPr>
          </a:p>
          <a:p>
            <a:r>
              <a:rPr lang="fr-FR" u="sng" dirty="0">
                <a:solidFill>
                  <a:schemeClr val="tx2"/>
                </a:solidFill>
                <a:latin typeface="bouygues"/>
              </a:rPr>
              <a:t>Transition : </a:t>
            </a:r>
            <a:r>
              <a:rPr lang="fr-FR" dirty="0">
                <a:solidFill>
                  <a:schemeClr val="tx2"/>
                </a:solidFill>
                <a:latin typeface="bouygues"/>
              </a:rPr>
              <a:t>Choix du mode de paiement  </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948037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r>
              <a:rPr lang="fr-FR" sz="1200" u="sng" dirty="0">
                <a:solidFill>
                  <a:schemeClr val="tx2"/>
                </a:solidFill>
                <a:latin typeface="bouygues"/>
              </a:rPr>
              <a:t>Ternaire pédagogique :</a:t>
            </a:r>
            <a:r>
              <a:rPr lang="fr-FR" sz="1200" u="none" dirty="0">
                <a:solidFill>
                  <a:schemeClr val="tx2"/>
                </a:solidFill>
                <a:latin typeface="bouygues"/>
              </a:rPr>
              <a:t> Apport</a:t>
            </a:r>
            <a:endParaRPr lang="fr-FR" sz="1200" u="sng" dirty="0">
              <a:solidFill>
                <a:schemeClr val="tx2"/>
              </a:solidFill>
              <a:latin typeface="bouygues"/>
            </a:endParaRPr>
          </a:p>
          <a:p>
            <a:pPr marL="0" indent="0">
              <a:buFont typeface="Arial" panose="020B0604020202020204" pitchFamily="34" charset="0"/>
              <a:buNone/>
            </a:pPr>
            <a:endParaRPr lang="fr-FR" sz="1200" u="sng"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Objectif de la séquence :</a:t>
            </a:r>
            <a:r>
              <a:rPr lang="fr-FR" sz="1200" u="none" dirty="0">
                <a:solidFill>
                  <a:schemeClr val="tx2"/>
                </a:solidFill>
                <a:latin typeface="bouygues"/>
              </a:rPr>
              <a:t> Accompagner le client dans la validation de sa commande </a:t>
            </a:r>
          </a:p>
          <a:p>
            <a:pPr marL="0" indent="0">
              <a:buFont typeface="Arial" panose="020B0604020202020204" pitchFamily="34" charset="0"/>
              <a:buNone/>
            </a:pPr>
            <a:endParaRPr lang="fr-FR" sz="1200" u="none"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Matériel utilisé lors de la séquence :</a:t>
            </a:r>
            <a:r>
              <a:rPr lang="fr-FR" sz="1200" u="none" dirty="0">
                <a:solidFill>
                  <a:schemeClr val="tx2"/>
                </a:solidFill>
                <a:latin typeface="bouygues"/>
              </a:rPr>
              <a:t> Slide</a:t>
            </a:r>
          </a:p>
          <a:p>
            <a:pPr marL="0" indent="0">
              <a:buFont typeface="Arial" panose="020B0604020202020204" pitchFamily="34" charset="0"/>
              <a:buNone/>
            </a:pPr>
            <a:endParaRPr lang="fr-FR" sz="1200"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Actions du formateur :</a:t>
            </a:r>
            <a:r>
              <a:rPr lang="fr-FR" sz="1200" u="none" dirty="0">
                <a:solidFill>
                  <a:schemeClr val="tx2"/>
                </a:solidFill>
                <a:latin typeface="bouygues"/>
              </a:rPr>
              <a:t> Présenter la slide avec animation </a:t>
            </a:r>
          </a:p>
          <a:p>
            <a:pPr marL="0" indent="0">
              <a:buFont typeface="Arial" panose="020B0604020202020204" pitchFamily="34" charset="0"/>
              <a:buNone/>
            </a:pPr>
            <a:endParaRPr lang="fr-FR" sz="1200" u="none"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Actions du groupe :</a:t>
            </a:r>
            <a:r>
              <a:rPr lang="fr-FR" sz="1200" u="none" dirty="0">
                <a:solidFill>
                  <a:schemeClr val="tx2"/>
                </a:solidFill>
                <a:latin typeface="bouygues"/>
              </a:rPr>
              <a:t> </a:t>
            </a:r>
          </a:p>
          <a:p>
            <a:pPr marL="0" indent="0">
              <a:buFont typeface="Arial" panose="020B0604020202020204" pitchFamily="34" charset="0"/>
              <a:buNone/>
            </a:pPr>
            <a:r>
              <a:rPr lang="fr-FR" sz="1200" u="none" dirty="0">
                <a:solidFill>
                  <a:schemeClr val="tx2"/>
                </a:solidFill>
                <a:latin typeface="bouygues"/>
              </a:rPr>
              <a:t>Ecouter / observer / poser des questions </a:t>
            </a:r>
          </a:p>
          <a:p>
            <a:pPr marL="0" indent="0">
              <a:buFont typeface="Arial" panose="020B0604020202020204" pitchFamily="34" charset="0"/>
              <a:buNone/>
            </a:pPr>
            <a:endParaRPr lang="fr-FR" sz="1200"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Discours du formateur :</a:t>
            </a:r>
          </a:p>
          <a:p>
            <a:pPr marL="0" indent="0">
              <a:buFont typeface="Arial" panose="020B0604020202020204" pitchFamily="34" charset="0"/>
              <a:buNone/>
            </a:pPr>
            <a:endParaRPr lang="fr-FR" dirty="0">
              <a:solidFill>
                <a:schemeClr val="tx2"/>
              </a:solidFill>
              <a:latin typeface="bouygues"/>
            </a:endParaRPr>
          </a:p>
          <a:p>
            <a:r>
              <a:rPr lang="fr-FR" dirty="0">
                <a:solidFill>
                  <a:schemeClr val="tx2"/>
                </a:solidFill>
                <a:latin typeface="bouygues"/>
              </a:rPr>
              <a:t>Le client va bientôt être redirigé vers la page de paiement. </a:t>
            </a:r>
          </a:p>
          <a:p>
            <a:endParaRPr lang="fr-FR" u="sng" dirty="0">
              <a:solidFill>
                <a:schemeClr val="tx2"/>
              </a:solidFill>
              <a:latin typeface="bouygues"/>
            </a:endParaRPr>
          </a:p>
          <a:p>
            <a:r>
              <a:rPr lang="fr-FR" u="sng" dirty="0">
                <a:solidFill>
                  <a:schemeClr val="tx2"/>
                </a:solidFill>
                <a:latin typeface="bouygues"/>
              </a:rPr>
              <a:t>Transition : </a:t>
            </a:r>
            <a:r>
              <a:rPr lang="fr-FR" dirty="0">
                <a:solidFill>
                  <a:schemeClr val="tx2"/>
                </a:solidFill>
                <a:latin typeface="bouygues"/>
              </a:rPr>
              <a:t>Comment réaliser une rupture d’appel </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948037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r>
              <a:rPr lang="fr-FR" sz="1200" u="sng" dirty="0">
                <a:solidFill>
                  <a:schemeClr val="tx2"/>
                </a:solidFill>
                <a:latin typeface="bouygues"/>
              </a:rPr>
              <a:t>Ternaire pédagogique :</a:t>
            </a:r>
            <a:r>
              <a:rPr lang="fr-FR" sz="1200" u="none" dirty="0">
                <a:solidFill>
                  <a:schemeClr val="tx2"/>
                </a:solidFill>
                <a:latin typeface="bouygues"/>
              </a:rPr>
              <a:t> Apport</a:t>
            </a:r>
            <a:endParaRPr lang="fr-FR" sz="1200" u="sng" dirty="0">
              <a:solidFill>
                <a:schemeClr val="tx2"/>
              </a:solidFill>
              <a:latin typeface="bouygues"/>
            </a:endParaRPr>
          </a:p>
          <a:p>
            <a:pPr marL="0" indent="0">
              <a:buFont typeface="Arial" panose="020B0604020202020204" pitchFamily="34" charset="0"/>
              <a:buNone/>
            </a:pPr>
            <a:endParaRPr lang="fr-FR" sz="1200" u="sng"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Objectif de la séquence :</a:t>
            </a:r>
            <a:r>
              <a:rPr lang="fr-FR" sz="1200" u="none" dirty="0">
                <a:solidFill>
                  <a:schemeClr val="tx2"/>
                </a:solidFill>
                <a:latin typeface="bouygues"/>
              </a:rPr>
              <a:t> Accompagner le client dans la validation de sa commande </a:t>
            </a:r>
          </a:p>
          <a:p>
            <a:pPr marL="0" indent="0">
              <a:buFont typeface="Arial" panose="020B0604020202020204" pitchFamily="34" charset="0"/>
              <a:buNone/>
            </a:pPr>
            <a:endParaRPr lang="fr-FR" sz="1200" u="none"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Matériel utilisé lors de la séquence :</a:t>
            </a:r>
            <a:r>
              <a:rPr lang="fr-FR" sz="1200" u="none" dirty="0">
                <a:solidFill>
                  <a:schemeClr val="tx2"/>
                </a:solidFill>
                <a:latin typeface="bouygues"/>
              </a:rPr>
              <a:t> Slide</a:t>
            </a:r>
          </a:p>
          <a:p>
            <a:pPr marL="0" indent="0">
              <a:buFont typeface="Arial" panose="020B0604020202020204" pitchFamily="34" charset="0"/>
              <a:buNone/>
            </a:pPr>
            <a:endParaRPr lang="fr-FR" sz="1200"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Actions du formateur :</a:t>
            </a:r>
            <a:r>
              <a:rPr lang="fr-FR" sz="1200" u="none" dirty="0">
                <a:solidFill>
                  <a:schemeClr val="tx2"/>
                </a:solidFill>
                <a:latin typeface="bouygues"/>
              </a:rPr>
              <a:t> Présenter la slide avec animation </a:t>
            </a:r>
          </a:p>
          <a:p>
            <a:pPr marL="0" indent="0">
              <a:buFont typeface="Arial" panose="020B0604020202020204" pitchFamily="34" charset="0"/>
              <a:buNone/>
            </a:pPr>
            <a:endParaRPr lang="fr-FR" sz="1200" u="none"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Actions du groupe :</a:t>
            </a:r>
            <a:r>
              <a:rPr lang="fr-FR" sz="1200" u="none" dirty="0">
                <a:solidFill>
                  <a:schemeClr val="tx2"/>
                </a:solidFill>
                <a:latin typeface="bouygues"/>
              </a:rPr>
              <a:t> </a:t>
            </a:r>
          </a:p>
          <a:p>
            <a:pPr marL="0" indent="0">
              <a:buFont typeface="Arial" panose="020B0604020202020204" pitchFamily="34" charset="0"/>
              <a:buNone/>
            </a:pPr>
            <a:r>
              <a:rPr lang="fr-FR" sz="1200" u="none" dirty="0">
                <a:solidFill>
                  <a:schemeClr val="tx2"/>
                </a:solidFill>
                <a:latin typeface="bouygues"/>
              </a:rPr>
              <a:t>Ecouter / observer / poser des questions </a:t>
            </a:r>
          </a:p>
          <a:p>
            <a:pPr marL="0" indent="0">
              <a:buFont typeface="Arial" panose="020B0604020202020204" pitchFamily="34" charset="0"/>
              <a:buNone/>
            </a:pPr>
            <a:endParaRPr lang="fr-FR" sz="1200"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Discours du formateur :</a:t>
            </a:r>
          </a:p>
          <a:p>
            <a:pPr marL="0" indent="0">
              <a:buFont typeface="Arial" panose="020B0604020202020204" pitchFamily="34" charset="0"/>
              <a:buNone/>
            </a:pPr>
            <a:endParaRPr lang="fr-FR" dirty="0">
              <a:solidFill>
                <a:schemeClr val="tx2"/>
              </a:solidFill>
              <a:latin typeface="bouygue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tx2"/>
                </a:solidFill>
                <a:latin typeface="bouygues"/>
              </a:rPr>
              <a:t>Le client doit cliquer dans un premier temps sur le rectangle «  je certifie », puis il doit cliquer sur valider et payer.   </a:t>
            </a:r>
          </a:p>
          <a:p>
            <a:endParaRPr lang="fr-FR" dirty="0">
              <a:solidFill>
                <a:schemeClr val="tx2"/>
              </a:solidFill>
              <a:latin typeface="bouygues"/>
            </a:endParaRPr>
          </a:p>
          <a:p>
            <a:endParaRPr lang="fr-FR" dirty="0">
              <a:solidFill>
                <a:schemeClr val="tx2"/>
              </a:solidFill>
              <a:latin typeface="bouygues"/>
            </a:endParaRPr>
          </a:p>
          <a:p>
            <a:r>
              <a:rPr lang="fr-FR" u="sng" dirty="0">
                <a:solidFill>
                  <a:schemeClr val="tx2"/>
                </a:solidFill>
                <a:latin typeface="bouygues"/>
              </a:rPr>
              <a:t>Transition : </a:t>
            </a:r>
            <a:r>
              <a:rPr lang="fr-FR" dirty="0">
                <a:solidFill>
                  <a:schemeClr val="tx2"/>
                </a:solidFill>
                <a:latin typeface="bouygues"/>
              </a:rPr>
              <a:t>Saisie des coordonnées CB </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844260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r>
              <a:rPr lang="fr-FR" sz="1200" u="sng" dirty="0">
                <a:solidFill>
                  <a:schemeClr val="tx2"/>
                </a:solidFill>
                <a:latin typeface="bouygues"/>
              </a:rPr>
              <a:t>Ternaire pédagogique :</a:t>
            </a:r>
            <a:r>
              <a:rPr lang="fr-FR" sz="1200" u="none" dirty="0">
                <a:solidFill>
                  <a:schemeClr val="tx2"/>
                </a:solidFill>
                <a:latin typeface="bouygues"/>
              </a:rPr>
              <a:t> Apport</a:t>
            </a:r>
            <a:endParaRPr lang="fr-FR" sz="1200" u="sng" dirty="0">
              <a:solidFill>
                <a:schemeClr val="tx2"/>
              </a:solidFill>
              <a:latin typeface="bouygues"/>
            </a:endParaRPr>
          </a:p>
          <a:p>
            <a:pPr marL="0" indent="0">
              <a:buFont typeface="Arial" panose="020B0604020202020204" pitchFamily="34" charset="0"/>
              <a:buNone/>
            </a:pPr>
            <a:endParaRPr lang="fr-FR" sz="1200" u="sng"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Objectif de la séquence :</a:t>
            </a:r>
            <a:r>
              <a:rPr lang="fr-FR" sz="1200" u="none" dirty="0">
                <a:solidFill>
                  <a:schemeClr val="tx2"/>
                </a:solidFill>
                <a:latin typeface="bouygues"/>
              </a:rPr>
              <a:t> Accompagner le client dans la validation de sa commande </a:t>
            </a:r>
          </a:p>
          <a:p>
            <a:pPr marL="0" indent="0">
              <a:buFont typeface="Arial" panose="020B0604020202020204" pitchFamily="34" charset="0"/>
              <a:buNone/>
            </a:pPr>
            <a:endParaRPr lang="fr-FR" sz="1200" u="none"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Matériel utilisé lors de la séquence :</a:t>
            </a:r>
            <a:r>
              <a:rPr lang="fr-FR" sz="1200" u="none" dirty="0">
                <a:solidFill>
                  <a:schemeClr val="tx2"/>
                </a:solidFill>
                <a:latin typeface="bouygues"/>
              </a:rPr>
              <a:t> Slide</a:t>
            </a:r>
          </a:p>
          <a:p>
            <a:pPr marL="0" indent="0">
              <a:buFont typeface="Arial" panose="020B0604020202020204" pitchFamily="34" charset="0"/>
              <a:buNone/>
            </a:pPr>
            <a:endParaRPr lang="fr-FR" sz="1200"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Actions du formateur :</a:t>
            </a:r>
            <a:r>
              <a:rPr lang="fr-FR" sz="1200" u="none" dirty="0">
                <a:solidFill>
                  <a:schemeClr val="tx2"/>
                </a:solidFill>
                <a:latin typeface="bouygues"/>
              </a:rPr>
              <a:t> Présenter la slide avec animation </a:t>
            </a:r>
          </a:p>
          <a:p>
            <a:pPr marL="0" indent="0">
              <a:buFont typeface="Arial" panose="020B0604020202020204" pitchFamily="34" charset="0"/>
              <a:buNone/>
            </a:pPr>
            <a:endParaRPr lang="fr-FR" sz="1200" u="none"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Actions du groupe :</a:t>
            </a:r>
            <a:r>
              <a:rPr lang="fr-FR" sz="1200" u="none" dirty="0">
                <a:solidFill>
                  <a:schemeClr val="tx2"/>
                </a:solidFill>
                <a:latin typeface="bouygues"/>
              </a:rPr>
              <a:t> </a:t>
            </a:r>
          </a:p>
          <a:p>
            <a:pPr marL="0" indent="0">
              <a:buFont typeface="Arial" panose="020B0604020202020204" pitchFamily="34" charset="0"/>
              <a:buNone/>
            </a:pPr>
            <a:r>
              <a:rPr lang="fr-FR" sz="1200" u="none" dirty="0">
                <a:solidFill>
                  <a:schemeClr val="tx2"/>
                </a:solidFill>
                <a:latin typeface="bouygues"/>
              </a:rPr>
              <a:t>Ecouter / observer / poser des questions </a:t>
            </a:r>
          </a:p>
          <a:p>
            <a:pPr marL="0" indent="0">
              <a:buFont typeface="Arial" panose="020B0604020202020204" pitchFamily="34" charset="0"/>
              <a:buNone/>
            </a:pPr>
            <a:endParaRPr lang="fr-FR" sz="1200"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Discours du formateur :</a:t>
            </a:r>
          </a:p>
          <a:p>
            <a:pPr marL="0" indent="0">
              <a:buFont typeface="Arial" panose="020B0604020202020204" pitchFamily="34" charset="0"/>
              <a:buNone/>
            </a:pPr>
            <a:endParaRPr lang="fr-FR" dirty="0">
              <a:solidFill>
                <a:schemeClr val="tx2"/>
              </a:solidFill>
              <a:latin typeface="bouygues"/>
            </a:endParaRPr>
          </a:p>
          <a:p>
            <a:r>
              <a:rPr lang="fr-FR" dirty="0">
                <a:solidFill>
                  <a:schemeClr val="tx2"/>
                </a:solidFill>
                <a:latin typeface="bouygues"/>
              </a:rPr>
              <a:t>Le client peut maintenant sélectionner son type de carte bancaire, puis saisir le numéro de sa carte bancaire, la date d’expiration et le cryptogramme présent à l’arrière de sa carte bancaire. Puis cliquer sur valider. Pour la majorité des banques Française, il reste encore une étape. Autoriser la transaction depuis l’application mobile de sa banque. </a:t>
            </a:r>
          </a:p>
          <a:p>
            <a:endParaRPr lang="fr-FR" dirty="0">
              <a:solidFill>
                <a:schemeClr val="tx2"/>
              </a:solidFill>
              <a:latin typeface="bouygues"/>
            </a:endParaRPr>
          </a:p>
          <a:p>
            <a:r>
              <a:rPr lang="fr-FR" u="sng" dirty="0">
                <a:solidFill>
                  <a:schemeClr val="tx2"/>
                </a:solidFill>
                <a:latin typeface="bouygues"/>
              </a:rPr>
              <a:t>Transition : </a:t>
            </a:r>
            <a:r>
              <a:rPr lang="fr-FR" dirty="0">
                <a:solidFill>
                  <a:schemeClr val="tx2"/>
                </a:solidFill>
                <a:latin typeface="bouygues"/>
              </a:rPr>
              <a:t>Vérification du paiement depuis la banque du client </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207250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768" y="4777193"/>
            <a:ext cx="5438140" cy="4742587"/>
          </a:xfrm>
        </p:spPr>
        <p:txBody>
          <a:bodyPr/>
          <a:lstStyle/>
          <a:p>
            <a:pPr marL="0" indent="0">
              <a:buFont typeface="Arial" panose="020B0604020202020204" pitchFamily="34" charset="0"/>
              <a:buNone/>
            </a:pPr>
            <a:r>
              <a:rPr lang="fr-FR" sz="1200" u="sng" dirty="0">
                <a:latin typeface="bouygues"/>
              </a:rPr>
              <a:t>Ternaire pédagogique :</a:t>
            </a:r>
            <a:r>
              <a:rPr lang="fr-FR" sz="1200" u="none" dirty="0">
                <a:latin typeface="bouygues"/>
              </a:rPr>
              <a:t> Apport</a:t>
            </a:r>
            <a:endParaRPr lang="fr-FR" sz="1200" u="sng" dirty="0">
              <a:latin typeface="bouygues"/>
            </a:endParaRPr>
          </a:p>
          <a:p>
            <a:pPr marL="0" indent="0">
              <a:buFont typeface="Arial" panose="020B0604020202020204" pitchFamily="34" charset="0"/>
              <a:buNone/>
            </a:pPr>
            <a:endParaRPr lang="fr-FR" sz="1200" u="sng" dirty="0">
              <a:latin typeface="bouygues"/>
            </a:endParaRPr>
          </a:p>
          <a:p>
            <a:pPr marL="0" indent="0">
              <a:buFont typeface="Arial" panose="020B0604020202020204" pitchFamily="34" charset="0"/>
              <a:buNone/>
            </a:pPr>
            <a:r>
              <a:rPr lang="fr-FR" sz="1200" u="sng" dirty="0">
                <a:latin typeface="bouygues"/>
              </a:rPr>
              <a:t>Objectif de la séquence :</a:t>
            </a:r>
            <a:r>
              <a:rPr lang="fr-FR" sz="1200" u="none" dirty="0">
                <a:latin typeface="bouygues"/>
              </a:rPr>
              <a:t> Accompagner le client dans la validation de sa commande </a:t>
            </a:r>
          </a:p>
          <a:p>
            <a:pPr marL="0" indent="0">
              <a:buFont typeface="Arial" panose="020B0604020202020204" pitchFamily="34" charset="0"/>
              <a:buNone/>
            </a:pPr>
            <a:endParaRPr lang="fr-FR" sz="1200" u="none" dirty="0">
              <a:latin typeface="bouygues"/>
            </a:endParaRPr>
          </a:p>
          <a:p>
            <a:pPr marL="0" indent="0">
              <a:buFont typeface="Arial" panose="020B0604020202020204" pitchFamily="34" charset="0"/>
              <a:buNone/>
            </a:pPr>
            <a:r>
              <a:rPr lang="fr-FR" sz="1200" u="sng" dirty="0">
                <a:latin typeface="bouygues"/>
              </a:rPr>
              <a:t>Matériel utilisé lors de la séquence :</a:t>
            </a:r>
            <a:r>
              <a:rPr lang="fr-FR" sz="1200" u="none" dirty="0">
                <a:latin typeface="bouygues"/>
              </a:rPr>
              <a:t> Slide</a:t>
            </a:r>
          </a:p>
          <a:p>
            <a:pPr marL="0" indent="0">
              <a:buFont typeface="Arial" panose="020B0604020202020204" pitchFamily="34" charset="0"/>
              <a:buNone/>
            </a:pPr>
            <a:endParaRPr lang="fr-FR" sz="1200" dirty="0">
              <a:latin typeface="bouygues"/>
            </a:endParaRPr>
          </a:p>
          <a:p>
            <a:pPr marL="0" indent="0">
              <a:buFont typeface="Arial" panose="020B0604020202020204" pitchFamily="34" charset="0"/>
              <a:buNone/>
            </a:pPr>
            <a:r>
              <a:rPr lang="fr-FR" sz="1200" u="sng" dirty="0">
                <a:latin typeface="bouygues"/>
              </a:rPr>
              <a:t>Actions du formateur :</a:t>
            </a:r>
            <a:r>
              <a:rPr lang="fr-FR" sz="1200" u="none" dirty="0">
                <a:latin typeface="bouygues"/>
              </a:rPr>
              <a:t> Présenter la slide avec animation </a:t>
            </a:r>
          </a:p>
          <a:p>
            <a:pPr marL="0" indent="0">
              <a:buFont typeface="Arial" panose="020B0604020202020204" pitchFamily="34" charset="0"/>
              <a:buNone/>
            </a:pPr>
            <a:endParaRPr lang="fr-FR" sz="1200" u="none" dirty="0">
              <a:latin typeface="bouygues"/>
            </a:endParaRPr>
          </a:p>
          <a:p>
            <a:pPr marL="0" indent="0">
              <a:buFont typeface="Arial" panose="020B0604020202020204" pitchFamily="34" charset="0"/>
              <a:buNone/>
            </a:pPr>
            <a:r>
              <a:rPr lang="fr-FR" sz="1200" u="sng" dirty="0">
                <a:latin typeface="bouygues"/>
              </a:rPr>
              <a:t>Actions du groupe :</a:t>
            </a:r>
            <a:r>
              <a:rPr lang="fr-FR" sz="1200" u="none" dirty="0">
                <a:latin typeface="bouygues"/>
              </a:rPr>
              <a:t> </a:t>
            </a:r>
          </a:p>
          <a:p>
            <a:pPr marL="0" indent="0">
              <a:buFont typeface="Arial" panose="020B0604020202020204" pitchFamily="34" charset="0"/>
              <a:buNone/>
            </a:pPr>
            <a:r>
              <a:rPr lang="fr-FR" sz="1200" u="none" dirty="0">
                <a:latin typeface="bouygues"/>
              </a:rPr>
              <a:t>Ecouter / observer / poser des questions </a:t>
            </a:r>
          </a:p>
          <a:p>
            <a:pPr marL="0" indent="0">
              <a:buFont typeface="Arial" panose="020B0604020202020204" pitchFamily="34" charset="0"/>
              <a:buNone/>
            </a:pPr>
            <a:endParaRPr lang="fr-FR" sz="1200" dirty="0">
              <a:latin typeface="bouygues"/>
            </a:endParaRPr>
          </a:p>
          <a:p>
            <a:pPr marL="0" indent="0">
              <a:buFont typeface="Arial" panose="020B0604020202020204" pitchFamily="34" charset="0"/>
              <a:buNone/>
            </a:pPr>
            <a:r>
              <a:rPr lang="fr-FR" sz="1200" u="sng" dirty="0">
                <a:latin typeface="bouygues"/>
              </a:rPr>
              <a:t>Discours du formateur :</a:t>
            </a:r>
          </a:p>
          <a:p>
            <a:pPr marL="0" indent="0">
              <a:buFont typeface="Arial" panose="020B0604020202020204" pitchFamily="34" charset="0"/>
              <a:buNone/>
            </a:pPr>
            <a:endParaRPr lang="fr-FR" dirty="0">
              <a:latin typeface="bouygues"/>
            </a:endParaRPr>
          </a:p>
          <a:p>
            <a:r>
              <a:rPr lang="fr-FR" dirty="0">
                <a:latin typeface="bouygues"/>
              </a:rPr>
              <a:t>Je vais vous présenter comment la validation du paiement par la banque va se passer. Lancer la vidéo.</a:t>
            </a:r>
          </a:p>
          <a:p>
            <a:r>
              <a:rPr lang="fr-FR" dirty="0">
                <a:latin typeface="bouygues"/>
              </a:rPr>
              <a:t>À partir de cette étape, vous devez rassurer et accompagner le client. SI vous êtes en difficulté demander de l’aide immédiate à votre encadrant. </a:t>
            </a:r>
          </a:p>
          <a:p>
            <a:r>
              <a:rPr lang="fr-FR" dirty="0">
                <a:latin typeface="bouygues"/>
              </a:rPr>
              <a:t>Car si le client réalise trop de tentative, sa banque peut bloquer le paiement. </a:t>
            </a:r>
            <a:r>
              <a:rPr lang="fr-FR" b="1" dirty="0">
                <a:solidFill>
                  <a:srgbClr val="FF0000"/>
                </a:solidFill>
                <a:latin typeface="bouygues"/>
              </a:rPr>
              <a:t>DONC ON NE PREND PAS DE RISQUE.</a:t>
            </a:r>
          </a:p>
          <a:p>
            <a:endParaRPr lang="fr-FR" dirty="0">
              <a:latin typeface="bouygues"/>
            </a:endParaRPr>
          </a:p>
          <a:p>
            <a:r>
              <a:rPr lang="fr-FR" u="sng" dirty="0">
                <a:latin typeface="bouygues"/>
              </a:rPr>
              <a:t>Transition : </a:t>
            </a:r>
            <a:r>
              <a:rPr lang="fr-FR" dirty="0">
                <a:latin typeface="bouygues"/>
              </a:rPr>
              <a:t>Voyons voir maintenant la validation d’une commande box </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024905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Arial" panose="020B0604020202020204" pitchFamily="34" charset="0"/>
              <a:buNone/>
            </a:pPr>
            <a:endParaRPr lang="fr-FR" baseline="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5AE9D6-AAB1-1F49-88A5-FA15B546208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2483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r>
              <a:rPr lang="fr-FR" sz="1200" u="sng" dirty="0">
                <a:latin typeface="bouygues"/>
              </a:rPr>
              <a:t>Ternaire pédagogique :</a:t>
            </a:r>
            <a:r>
              <a:rPr lang="fr-FR" sz="1200" u="none" dirty="0">
                <a:latin typeface="bouygues"/>
              </a:rPr>
              <a:t> Appel </a:t>
            </a:r>
            <a:endParaRPr lang="fr-FR" sz="1200" u="sng" dirty="0">
              <a:latin typeface="bouygues"/>
            </a:endParaRPr>
          </a:p>
          <a:p>
            <a:pPr marL="0" indent="0">
              <a:buFont typeface="Arial" panose="020B0604020202020204" pitchFamily="34" charset="0"/>
              <a:buNone/>
            </a:pPr>
            <a:endParaRPr lang="fr-FR" sz="1200" u="sng" dirty="0">
              <a:latin typeface="bouygues"/>
            </a:endParaRPr>
          </a:p>
          <a:p>
            <a:pPr marL="0" indent="0">
              <a:buFont typeface="Arial" panose="020B0604020202020204" pitchFamily="34" charset="0"/>
              <a:buNone/>
            </a:pPr>
            <a:r>
              <a:rPr lang="fr-FR" sz="1200" u="sng" dirty="0">
                <a:latin typeface="bouygues"/>
              </a:rPr>
              <a:t>Objectif de la séquence :</a:t>
            </a:r>
            <a:r>
              <a:rPr lang="fr-FR" sz="1200" u="none" dirty="0">
                <a:latin typeface="bouygues"/>
              </a:rPr>
              <a:t> Accompagner le client dans la validation de sa commande </a:t>
            </a:r>
          </a:p>
          <a:p>
            <a:pPr marL="0" indent="0">
              <a:buFont typeface="Arial" panose="020B0604020202020204" pitchFamily="34" charset="0"/>
              <a:buNone/>
            </a:pPr>
            <a:endParaRPr lang="fr-FR" sz="1200" u="none" dirty="0">
              <a:latin typeface="bouygues"/>
            </a:endParaRPr>
          </a:p>
          <a:p>
            <a:pPr marL="0" indent="0">
              <a:buFont typeface="Arial" panose="020B0604020202020204" pitchFamily="34" charset="0"/>
              <a:buNone/>
            </a:pPr>
            <a:r>
              <a:rPr lang="fr-FR" sz="1200" u="sng" dirty="0">
                <a:latin typeface="bouygues"/>
              </a:rPr>
              <a:t>Matériel utilisé lors de la séquence :</a:t>
            </a:r>
            <a:r>
              <a:rPr lang="fr-FR" sz="1200" u="none" dirty="0">
                <a:latin typeface="bouygues"/>
              </a:rPr>
              <a:t> Slide</a:t>
            </a:r>
          </a:p>
          <a:p>
            <a:pPr marL="0" indent="0">
              <a:buFont typeface="Arial" panose="020B0604020202020204" pitchFamily="34" charset="0"/>
              <a:buNone/>
            </a:pPr>
            <a:endParaRPr lang="fr-FR" sz="1200" dirty="0">
              <a:latin typeface="bouygues"/>
            </a:endParaRPr>
          </a:p>
          <a:p>
            <a:pPr marL="0" indent="0">
              <a:buFont typeface="Arial" panose="020B0604020202020204" pitchFamily="34" charset="0"/>
              <a:buNone/>
            </a:pPr>
            <a:r>
              <a:rPr lang="fr-FR" sz="1200" u="sng" dirty="0">
                <a:latin typeface="bouygues"/>
              </a:rPr>
              <a:t>Actions du formateur :</a:t>
            </a:r>
            <a:r>
              <a:rPr lang="fr-FR" sz="1200" u="none" dirty="0">
                <a:latin typeface="bouygues"/>
              </a:rPr>
              <a:t> Interroger le groupe </a:t>
            </a:r>
          </a:p>
          <a:p>
            <a:pPr marL="0" indent="0">
              <a:buFont typeface="Arial" panose="020B0604020202020204" pitchFamily="34" charset="0"/>
              <a:buNone/>
            </a:pPr>
            <a:endParaRPr lang="fr-FR" sz="1200" u="none" dirty="0">
              <a:latin typeface="bouygues"/>
            </a:endParaRPr>
          </a:p>
          <a:p>
            <a:pPr marL="0" indent="0">
              <a:buFont typeface="Arial" panose="020B0604020202020204" pitchFamily="34" charset="0"/>
              <a:buNone/>
            </a:pPr>
            <a:r>
              <a:rPr lang="fr-FR" sz="1200" u="sng" dirty="0">
                <a:latin typeface="bouygues"/>
              </a:rPr>
              <a:t>Actions du groupe :</a:t>
            </a:r>
            <a:r>
              <a:rPr lang="fr-FR" sz="1200" u="none" dirty="0">
                <a:latin typeface="bouygues"/>
              </a:rPr>
              <a:t> </a:t>
            </a:r>
          </a:p>
          <a:p>
            <a:pPr marL="0" indent="0">
              <a:buFont typeface="Arial" panose="020B0604020202020204" pitchFamily="34" charset="0"/>
              <a:buNone/>
            </a:pPr>
            <a:r>
              <a:rPr lang="fr-FR" sz="1200" u="none" dirty="0">
                <a:latin typeface="bouygues"/>
              </a:rPr>
              <a:t>Ecouter / répondre </a:t>
            </a:r>
          </a:p>
          <a:p>
            <a:pPr marL="0" indent="0">
              <a:buFont typeface="Arial" panose="020B0604020202020204" pitchFamily="34" charset="0"/>
              <a:buNone/>
            </a:pPr>
            <a:endParaRPr lang="fr-FR" sz="1200" dirty="0">
              <a:latin typeface="bouygues"/>
            </a:endParaRPr>
          </a:p>
          <a:p>
            <a:pPr marL="0" indent="0">
              <a:buFont typeface="Arial" panose="020B0604020202020204" pitchFamily="34" charset="0"/>
              <a:buNone/>
            </a:pPr>
            <a:r>
              <a:rPr lang="fr-FR" sz="1200" u="sng" dirty="0">
                <a:latin typeface="bouygues"/>
              </a:rPr>
              <a:t>Discours du formateur :</a:t>
            </a:r>
          </a:p>
          <a:p>
            <a:pPr marL="0" indent="0">
              <a:buFont typeface="Arial" panose="020B0604020202020204" pitchFamily="34" charset="0"/>
              <a:buNone/>
            </a:pPr>
            <a:endParaRPr lang="fr-FR" dirty="0">
              <a:latin typeface="bouygues"/>
            </a:endParaRPr>
          </a:p>
          <a:p>
            <a:r>
              <a:rPr lang="fr-FR" dirty="0">
                <a:latin typeface="bouygues"/>
              </a:rPr>
              <a:t>Nous allons maintenant voir la validation d’une commande pour une box. Je vais vous poser des questions et se sera à vous de me répondre. </a:t>
            </a:r>
          </a:p>
          <a:p>
            <a:r>
              <a:rPr lang="fr-FR" b="1" dirty="0">
                <a:solidFill>
                  <a:srgbClr val="FF0000"/>
                </a:solidFill>
                <a:latin typeface="bouygues"/>
              </a:rPr>
              <a:t>Le client doit cliquer sur quel icone pour accéder à sa commande? </a:t>
            </a:r>
          </a:p>
          <a:p>
            <a:endParaRPr lang="fr-FR" b="1" dirty="0">
              <a:solidFill>
                <a:srgbClr val="FF0000"/>
              </a:solidFill>
              <a:latin typeface="bouygues"/>
            </a:endParaRPr>
          </a:p>
          <a:p>
            <a:r>
              <a:rPr lang="fr-FR" b="1" dirty="0">
                <a:solidFill>
                  <a:srgbClr val="FF0000"/>
                </a:solidFill>
                <a:latin typeface="bouygues"/>
              </a:rPr>
              <a:t>Réponse : Mon compte </a:t>
            </a:r>
          </a:p>
          <a:p>
            <a:endParaRPr lang="fr-FR" dirty="0">
              <a:latin typeface="bouygues"/>
            </a:endParaRPr>
          </a:p>
          <a:p>
            <a:pPr marR="0" lvl="0" indent="0" fontAlgn="auto">
              <a:lnSpc>
                <a:spcPct val="100000"/>
              </a:lnSpc>
              <a:spcBef>
                <a:spcPts val="0"/>
              </a:spcBef>
              <a:spcAft>
                <a:spcPts val="0"/>
              </a:spcAft>
              <a:buClrTx/>
              <a:buSzTx/>
              <a:buFont typeface="Arial" panose="020B0604020202020204" pitchFamily="34" charset="0"/>
              <a:buNone/>
              <a:tabLst/>
              <a:defRPr/>
            </a:pPr>
            <a:r>
              <a:rPr lang="fr-FR" sz="1200" u="sng" dirty="0">
                <a:latin typeface="bouygues"/>
              </a:rPr>
              <a:t>Transition </a:t>
            </a:r>
            <a:r>
              <a:rPr lang="fr-FR" dirty="0">
                <a:latin typeface="bouygues"/>
              </a:rPr>
              <a:t>: Valider sa commande </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960476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r>
              <a:rPr lang="fr-FR" sz="1200" u="sng" dirty="0">
                <a:solidFill>
                  <a:schemeClr val="tx2"/>
                </a:solidFill>
                <a:latin typeface="bouygues"/>
              </a:rPr>
              <a:t>Ternaire pédagogique :</a:t>
            </a:r>
            <a:r>
              <a:rPr lang="fr-FR" sz="1200" u="none" dirty="0">
                <a:solidFill>
                  <a:schemeClr val="tx2"/>
                </a:solidFill>
                <a:latin typeface="bouygues"/>
              </a:rPr>
              <a:t> Apport</a:t>
            </a:r>
            <a:endParaRPr lang="fr-FR" sz="1200" u="sng" dirty="0">
              <a:solidFill>
                <a:schemeClr val="tx2"/>
              </a:solidFill>
              <a:latin typeface="bouygues"/>
            </a:endParaRPr>
          </a:p>
          <a:p>
            <a:pPr marL="0" indent="0">
              <a:buFont typeface="Arial" panose="020B0604020202020204" pitchFamily="34" charset="0"/>
              <a:buNone/>
            </a:pPr>
            <a:endParaRPr lang="fr-FR" sz="1200" u="sng"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Objectif de la séquence :</a:t>
            </a:r>
            <a:r>
              <a:rPr lang="fr-FR" sz="1200" u="none" dirty="0">
                <a:solidFill>
                  <a:schemeClr val="tx2"/>
                </a:solidFill>
                <a:latin typeface="bouygues"/>
              </a:rPr>
              <a:t> Envoyer le sms «  Création de l’espace client dans Be360 »</a:t>
            </a:r>
          </a:p>
          <a:p>
            <a:pPr marL="0" indent="0">
              <a:buFont typeface="Arial" panose="020B0604020202020204" pitchFamily="34" charset="0"/>
              <a:buNone/>
            </a:pPr>
            <a:endParaRPr lang="fr-FR" sz="1200" u="none"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Matériel utilisé lors de la séquence :</a:t>
            </a:r>
            <a:r>
              <a:rPr lang="fr-FR" sz="1200" u="none" dirty="0">
                <a:solidFill>
                  <a:schemeClr val="tx2"/>
                </a:solidFill>
                <a:latin typeface="bouygues"/>
              </a:rPr>
              <a:t> Slide</a:t>
            </a:r>
          </a:p>
          <a:p>
            <a:pPr marL="0" indent="0">
              <a:buFont typeface="Arial" panose="020B0604020202020204" pitchFamily="34" charset="0"/>
              <a:buNone/>
            </a:pPr>
            <a:endParaRPr lang="fr-FR" sz="1200"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Actions du formateur :</a:t>
            </a:r>
            <a:r>
              <a:rPr lang="fr-FR" sz="1200" u="none" dirty="0">
                <a:solidFill>
                  <a:schemeClr val="tx2"/>
                </a:solidFill>
                <a:latin typeface="bouygues"/>
              </a:rPr>
              <a:t> Présenter la slide avec animation </a:t>
            </a:r>
          </a:p>
          <a:p>
            <a:pPr marL="0" indent="0">
              <a:buFont typeface="Arial" panose="020B0604020202020204" pitchFamily="34" charset="0"/>
              <a:buNone/>
            </a:pPr>
            <a:endParaRPr lang="fr-FR" sz="1200" u="none"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Actions du groupe :</a:t>
            </a:r>
            <a:r>
              <a:rPr lang="fr-FR" sz="1200" u="none" dirty="0">
                <a:solidFill>
                  <a:schemeClr val="tx2"/>
                </a:solidFill>
                <a:latin typeface="bouygues"/>
              </a:rPr>
              <a:t> </a:t>
            </a:r>
          </a:p>
          <a:p>
            <a:pPr marL="0" indent="0">
              <a:buFont typeface="Arial" panose="020B0604020202020204" pitchFamily="34" charset="0"/>
              <a:buNone/>
            </a:pPr>
            <a:r>
              <a:rPr lang="fr-FR" sz="1200" u="none" dirty="0">
                <a:solidFill>
                  <a:schemeClr val="tx2"/>
                </a:solidFill>
                <a:latin typeface="bouygues"/>
              </a:rPr>
              <a:t>Ecouter / observer / poser des questions </a:t>
            </a:r>
          </a:p>
          <a:p>
            <a:pPr marL="0" indent="0">
              <a:buFont typeface="Arial" panose="020B0604020202020204" pitchFamily="34" charset="0"/>
              <a:buNone/>
            </a:pPr>
            <a:endParaRPr lang="fr-FR" sz="1200"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Discours du formateur :</a:t>
            </a:r>
            <a:endParaRPr lang="fr-FR" sz="1200" u="none" dirty="0">
              <a:solidFill>
                <a:schemeClr val="tx2"/>
              </a:solidFill>
              <a:latin typeface="bouygues"/>
            </a:endParaRPr>
          </a:p>
          <a:p>
            <a:pPr algn="l"/>
            <a:endParaRPr lang="fr-FR" dirty="0">
              <a:solidFill>
                <a:schemeClr val="tx2"/>
              </a:solidFill>
              <a:latin typeface="bouygues"/>
            </a:endParaRPr>
          </a:p>
          <a:p>
            <a:pPr algn="l"/>
            <a:r>
              <a:rPr lang="fr-FR" dirty="0">
                <a:solidFill>
                  <a:schemeClr val="tx2"/>
                </a:solidFill>
                <a:latin typeface="bouygues"/>
              </a:rPr>
              <a:t>Cette partie est primordiale. Nous allons voir comment accompagner un prospect à créer son espace client Bouygues Telecom. </a:t>
            </a:r>
          </a:p>
          <a:p>
            <a:pPr algn="l"/>
            <a:r>
              <a:rPr lang="fr-FR" dirty="0">
                <a:solidFill>
                  <a:schemeClr val="tx2"/>
                </a:solidFill>
                <a:latin typeface="bouygues"/>
              </a:rPr>
              <a:t>Une fois le prospect identifié cliquer sur le logo sms. </a:t>
            </a:r>
          </a:p>
          <a:p>
            <a:pPr algn="l"/>
            <a:endParaRPr lang="fr-FR" sz="1200" u="sng" dirty="0">
              <a:solidFill>
                <a:schemeClr val="tx2"/>
              </a:solidFill>
              <a:latin typeface="bouygues"/>
            </a:endParaRPr>
          </a:p>
          <a:p>
            <a:pPr algn="l"/>
            <a:r>
              <a:rPr lang="fr-FR" sz="1200" u="sng" dirty="0">
                <a:solidFill>
                  <a:schemeClr val="tx2"/>
                </a:solidFill>
                <a:latin typeface="bouygues"/>
              </a:rPr>
              <a:t>Transition </a:t>
            </a:r>
            <a:r>
              <a:rPr lang="fr-FR" dirty="0">
                <a:solidFill>
                  <a:schemeClr val="tx2"/>
                </a:solidFill>
                <a:latin typeface="bouygues"/>
              </a:rPr>
              <a:t>: Sélectionner le motif et envoyer le sms </a:t>
            </a:r>
          </a:p>
          <a:p>
            <a:pPr marR="0" lvl="0" indent="0" fontAlgn="auto">
              <a:lnSpc>
                <a:spcPct val="100000"/>
              </a:lnSpc>
              <a:spcBef>
                <a:spcPts val="0"/>
              </a:spcBef>
              <a:spcAft>
                <a:spcPts val="0"/>
              </a:spcAft>
              <a:buClrTx/>
              <a:buSzTx/>
              <a:buFont typeface="Arial" panose="020B0604020202020204" pitchFamily="34" charset="0"/>
              <a:buNone/>
              <a:tabLst/>
              <a:defRPr/>
            </a:pPr>
            <a:endParaRPr lang="fr-FR" dirty="0"/>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5AE9D6-AAB1-1F49-88A5-FA15B546208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0527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r>
              <a:rPr lang="fr-FR" sz="1200" u="sng" dirty="0"/>
              <a:t>Ternaire pédagogique :</a:t>
            </a:r>
            <a:r>
              <a:rPr lang="fr-FR" sz="1200" u="none" dirty="0"/>
              <a:t> Appel </a:t>
            </a:r>
            <a:endParaRPr lang="fr-FR" sz="1200" u="sng" dirty="0"/>
          </a:p>
          <a:p>
            <a:pPr marL="0" indent="0">
              <a:buFont typeface="Arial" panose="020B0604020202020204" pitchFamily="34" charset="0"/>
              <a:buNone/>
            </a:pPr>
            <a:endParaRPr lang="fr-FR" sz="1200" u="sng" dirty="0"/>
          </a:p>
          <a:p>
            <a:pPr marL="0" indent="0">
              <a:buFont typeface="Arial" panose="020B0604020202020204" pitchFamily="34" charset="0"/>
              <a:buNone/>
            </a:pPr>
            <a:r>
              <a:rPr lang="fr-FR" sz="1200" u="sng" dirty="0"/>
              <a:t>Objectif de la séquence :</a:t>
            </a:r>
            <a:r>
              <a:rPr lang="fr-FR" sz="1200" u="none" dirty="0"/>
              <a:t> Accompagner le client dans la validation de sa commande </a:t>
            </a:r>
          </a:p>
          <a:p>
            <a:pPr marL="0" indent="0">
              <a:buFont typeface="Arial" panose="020B0604020202020204" pitchFamily="34" charset="0"/>
              <a:buNone/>
            </a:pPr>
            <a:endParaRPr lang="fr-FR" sz="1200" u="none" dirty="0"/>
          </a:p>
          <a:p>
            <a:pPr marL="0" indent="0">
              <a:buFont typeface="Arial" panose="020B0604020202020204" pitchFamily="34" charset="0"/>
              <a:buNone/>
            </a:pPr>
            <a:r>
              <a:rPr lang="fr-FR" sz="1200" u="sng" dirty="0"/>
              <a:t>Matériel utilisé lors de la séquence :</a:t>
            </a:r>
            <a:r>
              <a:rPr lang="fr-FR" sz="1200" u="none" dirty="0"/>
              <a:t> Slide</a:t>
            </a:r>
          </a:p>
          <a:p>
            <a:pPr marL="0" indent="0">
              <a:buFont typeface="Arial" panose="020B0604020202020204" pitchFamily="34" charset="0"/>
              <a:buNone/>
            </a:pPr>
            <a:endParaRPr lang="fr-FR" sz="1200" dirty="0"/>
          </a:p>
          <a:p>
            <a:pPr marL="0" indent="0">
              <a:buFont typeface="Arial" panose="020B0604020202020204" pitchFamily="34" charset="0"/>
              <a:buNone/>
            </a:pPr>
            <a:r>
              <a:rPr lang="fr-FR" sz="1200" u="sng" dirty="0"/>
              <a:t>Actions du formateur :</a:t>
            </a:r>
            <a:r>
              <a:rPr lang="fr-FR" sz="1200" u="none" dirty="0"/>
              <a:t> Interroger le groupe </a:t>
            </a:r>
          </a:p>
          <a:p>
            <a:pPr marL="0" indent="0">
              <a:buFont typeface="Arial" panose="020B0604020202020204" pitchFamily="34" charset="0"/>
              <a:buNone/>
            </a:pPr>
            <a:endParaRPr lang="fr-FR" sz="1200" u="none" dirty="0"/>
          </a:p>
          <a:p>
            <a:pPr marL="0" indent="0">
              <a:buFont typeface="Arial" panose="020B0604020202020204" pitchFamily="34" charset="0"/>
              <a:buNone/>
            </a:pPr>
            <a:r>
              <a:rPr lang="fr-FR" sz="1200" u="sng" dirty="0"/>
              <a:t>Actions du groupe :</a:t>
            </a:r>
            <a:r>
              <a:rPr lang="fr-FR" sz="1200" u="none" dirty="0"/>
              <a:t> </a:t>
            </a:r>
          </a:p>
          <a:p>
            <a:pPr marL="0" indent="0">
              <a:buFont typeface="Arial" panose="020B0604020202020204" pitchFamily="34" charset="0"/>
              <a:buNone/>
            </a:pPr>
            <a:r>
              <a:rPr lang="fr-FR" sz="1200" u="none" dirty="0"/>
              <a:t>Ecouter / répondre </a:t>
            </a:r>
          </a:p>
          <a:p>
            <a:pPr marL="0" indent="0">
              <a:buFont typeface="Arial" panose="020B0604020202020204" pitchFamily="34" charset="0"/>
              <a:buNone/>
            </a:pPr>
            <a:endParaRPr lang="fr-FR" sz="1200" dirty="0"/>
          </a:p>
          <a:p>
            <a:pPr marL="0" indent="0">
              <a:buFont typeface="Arial" panose="020B0604020202020204" pitchFamily="34" charset="0"/>
              <a:buNone/>
            </a:pPr>
            <a:r>
              <a:rPr lang="fr-FR" sz="1200" u="sng" dirty="0"/>
              <a:t>Discours du formateur :</a:t>
            </a:r>
          </a:p>
          <a:p>
            <a:pPr marL="0" indent="0">
              <a:buFont typeface="Arial" panose="020B0604020202020204" pitchFamily="34" charset="0"/>
              <a:buNone/>
            </a:pPr>
            <a:endParaRPr lang="fr-FR" dirty="0"/>
          </a:p>
          <a:p>
            <a:r>
              <a:rPr lang="fr-FR" dirty="0"/>
              <a:t>Le client doit maintenant se rendre dans quelle catégorie et cliquer sur quel élément? </a:t>
            </a:r>
            <a:endParaRPr lang="fr-FR" b="1" dirty="0">
              <a:solidFill>
                <a:srgbClr val="FF0000"/>
              </a:solidFill>
            </a:endParaRPr>
          </a:p>
          <a:p>
            <a:endParaRPr lang="fr-FR" b="1" dirty="0">
              <a:solidFill>
                <a:srgbClr val="FF0000"/>
              </a:solidFill>
            </a:endParaRPr>
          </a:p>
          <a:p>
            <a:r>
              <a:rPr lang="fr-FR" b="1" dirty="0">
                <a:solidFill>
                  <a:srgbClr val="FF0000"/>
                </a:solidFill>
              </a:rPr>
              <a:t>Réponse : Assistance puis Mes commandes</a:t>
            </a:r>
          </a:p>
          <a:p>
            <a:endParaRPr lang="fr-FR" dirty="0"/>
          </a:p>
          <a:p>
            <a:pPr marR="0" lvl="0" indent="0" fontAlgn="auto">
              <a:lnSpc>
                <a:spcPct val="100000"/>
              </a:lnSpc>
              <a:spcBef>
                <a:spcPts val="0"/>
              </a:spcBef>
              <a:spcAft>
                <a:spcPts val="0"/>
              </a:spcAft>
              <a:buClrTx/>
              <a:buSzTx/>
              <a:buFont typeface="Arial" panose="020B0604020202020204" pitchFamily="34" charset="0"/>
              <a:buNone/>
              <a:tabLst/>
              <a:defRPr/>
            </a:pPr>
            <a:r>
              <a:rPr lang="fr-FR" sz="1200" u="sng" dirty="0"/>
              <a:t>Transition </a:t>
            </a:r>
            <a:r>
              <a:rPr lang="fr-FR" dirty="0"/>
              <a:t>: Valider sa commande </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8397656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r>
              <a:rPr lang="fr-FR" sz="1200" u="sng" dirty="0"/>
              <a:t>Ternaire pédagogique :</a:t>
            </a:r>
            <a:r>
              <a:rPr lang="fr-FR" sz="1200" u="none" dirty="0"/>
              <a:t> Appel </a:t>
            </a:r>
            <a:endParaRPr lang="fr-FR" sz="1200" u="sng" dirty="0"/>
          </a:p>
          <a:p>
            <a:pPr marL="0" indent="0">
              <a:buFont typeface="Arial" panose="020B0604020202020204" pitchFamily="34" charset="0"/>
              <a:buNone/>
            </a:pPr>
            <a:endParaRPr lang="fr-FR" sz="1200" u="sng" dirty="0"/>
          </a:p>
          <a:p>
            <a:pPr marL="0" indent="0">
              <a:buFont typeface="Arial" panose="020B0604020202020204" pitchFamily="34" charset="0"/>
              <a:buNone/>
            </a:pPr>
            <a:r>
              <a:rPr lang="fr-FR" sz="1200" u="sng" dirty="0"/>
              <a:t>Objectif de la séquence :</a:t>
            </a:r>
            <a:r>
              <a:rPr lang="fr-FR" sz="1200" u="none" dirty="0"/>
              <a:t> Accompagner le client dans la validation de sa commande </a:t>
            </a:r>
          </a:p>
          <a:p>
            <a:pPr marL="0" indent="0">
              <a:buFont typeface="Arial" panose="020B0604020202020204" pitchFamily="34" charset="0"/>
              <a:buNone/>
            </a:pPr>
            <a:endParaRPr lang="fr-FR" sz="1200" u="none" dirty="0"/>
          </a:p>
          <a:p>
            <a:pPr marL="0" indent="0">
              <a:buFont typeface="Arial" panose="020B0604020202020204" pitchFamily="34" charset="0"/>
              <a:buNone/>
            </a:pPr>
            <a:r>
              <a:rPr lang="fr-FR" sz="1200" u="sng" dirty="0"/>
              <a:t>Matériel utilisé lors de la séquence :</a:t>
            </a:r>
            <a:r>
              <a:rPr lang="fr-FR" sz="1200" u="none" dirty="0"/>
              <a:t> Slide</a:t>
            </a:r>
          </a:p>
          <a:p>
            <a:pPr marL="0" indent="0">
              <a:buFont typeface="Arial" panose="020B0604020202020204" pitchFamily="34" charset="0"/>
              <a:buNone/>
            </a:pPr>
            <a:endParaRPr lang="fr-FR" sz="1200" dirty="0"/>
          </a:p>
          <a:p>
            <a:pPr marL="0" indent="0">
              <a:buFont typeface="Arial" panose="020B0604020202020204" pitchFamily="34" charset="0"/>
              <a:buNone/>
            </a:pPr>
            <a:r>
              <a:rPr lang="fr-FR" sz="1200" u="sng" dirty="0"/>
              <a:t>Actions du formateur :</a:t>
            </a:r>
            <a:r>
              <a:rPr lang="fr-FR" sz="1200" u="none" dirty="0"/>
              <a:t> Interroger le groupe </a:t>
            </a:r>
          </a:p>
          <a:p>
            <a:pPr marL="0" indent="0">
              <a:buFont typeface="Arial" panose="020B0604020202020204" pitchFamily="34" charset="0"/>
              <a:buNone/>
            </a:pPr>
            <a:endParaRPr lang="fr-FR" sz="1200" u="none" dirty="0"/>
          </a:p>
          <a:p>
            <a:pPr marL="0" indent="0">
              <a:buFont typeface="Arial" panose="020B0604020202020204" pitchFamily="34" charset="0"/>
              <a:buNone/>
            </a:pPr>
            <a:r>
              <a:rPr lang="fr-FR" sz="1200" u="sng" dirty="0"/>
              <a:t>Actions du groupe :</a:t>
            </a:r>
            <a:r>
              <a:rPr lang="fr-FR" sz="1200" u="none" dirty="0"/>
              <a:t> </a:t>
            </a:r>
          </a:p>
          <a:p>
            <a:pPr marL="0" indent="0">
              <a:buFont typeface="Arial" panose="020B0604020202020204" pitchFamily="34" charset="0"/>
              <a:buNone/>
            </a:pPr>
            <a:r>
              <a:rPr lang="fr-FR" sz="1200" u="none" dirty="0"/>
              <a:t>Ecouter / répondre </a:t>
            </a:r>
          </a:p>
          <a:p>
            <a:pPr marL="0" indent="0">
              <a:buFont typeface="Arial" panose="020B0604020202020204" pitchFamily="34" charset="0"/>
              <a:buNone/>
            </a:pPr>
            <a:endParaRPr lang="fr-FR" sz="1200" dirty="0"/>
          </a:p>
          <a:p>
            <a:pPr marL="0" indent="0">
              <a:buFont typeface="Arial" panose="020B0604020202020204" pitchFamily="34" charset="0"/>
              <a:buNone/>
            </a:pPr>
            <a:r>
              <a:rPr lang="fr-FR" sz="1200" u="sng" dirty="0"/>
              <a:t>Discours du formateur :</a:t>
            </a:r>
          </a:p>
          <a:p>
            <a:pPr marL="0" indent="0">
              <a:buFont typeface="Arial" panose="020B0604020202020204" pitchFamily="34" charset="0"/>
              <a:buNone/>
            </a:pPr>
            <a:endParaRPr lang="fr-FR" dirty="0"/>
          </a:p>
          <a:p>
            <a:r>
              <a:rPr lang="fr-FR" dirty="0"/>
              <a:t>Le client doit maintenant se rendre dans quelle catégorie et cliquer sur quel élément? </a:t>
            </a:r>
            <a:endParaRPr lang="fr-FR" b="1" dirty="0">
              <a:solidFill>
                <a:srgbClr val="FF0000"/>
              </a:solidFill>
            </a:endParaRPr>
          </a:p>
          <a:p>
            <a:endParaRPr lang="fr-FR" b="1" dirty="0">
              <a:solidFill>
                <a:srgbClr val="FF0000"/>
              </a:solidFill>
            </a:endParaRPr>
          </a:p>
          <a:p>
            <a:r>
              <a:rPr lang="fr-FR" b="1" dirty="0">
                <a:solidFill>
                  <a:srgbClr val="FF0000"/>
                </a:solidFill>
              </a:rPr>
              <a:t>Réponse : Mes commandes box puis commandes passées sur le site internet ou par téléphone </a:t>
            </a:r>
          </a:p>
          <a:p>
            <a:endParaRPr lang="fr-FR" dirty="0"/>
          </a:p>
          <a:p>
            <a:pPr marR="0" lvl="0" indent="0" fontAlgn="auto">
              <a:lnSpc>
                <a:spcPct val="100000"/>
              </a:lnSpc>
              <a:spcBef>
                <a:spcPts val="0"/>
              </a:spcBef>
              <a:spcAft>
                <a:spcPts val="0"/>
              </a:spcAft>
              <a:buClrTx/>
              <a:buSzTx/>
              <a:buFont typeface="Arial" panose="020B0604020202020204" pitchFamily="34" charset="0"/>
              <a:buNone/>
              <a:tabLst/>
              <a:defRPr/>
            </a:pPr>
            <a:r>
              <a:rPr lang="fr-FR" sz="1200" u="sng" dirty="0"/>
              <a:t>Transition </a:t>
            </a:r>
            <a:r>
              <a:rPr lang="fr-FR" dirty="0"/>
              <a:t>: Valider sa commande </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674595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768" y="4777194"/>
            <a:ext cx="5438140" cy="4354280"/>
          </a:xfrm>
        </p:spPr>
        <p:txBody>
          <a:bodyPr/>
          <a:lstStyle/>
          <a:p>
            <a:pPr marL="0" indent="0">
              <a:buFont typeface="Arial" panose="020B0604020202020204" pitchFamily="34" charset="0"/>
              <a:buNone/>
            </a:pPr>
            <a:r>
              <a:rPr lang="fr-FR" sz="1200" u="sng" dirty="0"/>
              <a:t>Ternaire pédagogique :</a:t>
            </a:r>
            <a:r>
              <a:rPr lang="fr-FR" sz="1200" u="none" dirty="0"/>
              <a:t> Appel </a:t>
            </a:r>
            <a:endParaRPr lang="fr-FR" sz="1200" u="sng" dirty="0"/>
          </a:p>
          <a:p>
            <a:pPr marL="0" indent="0">
              <a:buFont typeface="Arial" panose="020B0604020202020204" pitchFamily="34" charset="0"/>
              <a:buNone/>
            </a:pPr>
            <a:endParaRPr lang="fr-FR" sz="1200" u="sng" dirty="0"/>
          </a:p>
          <a:p>
            <a:pPr marL="0" indent="0">
              <a:buFont typeface="Arial" panose="020B0604020202020204" pitchFamily="34" charset="0"/>
              <a:buNone/>
            </a:pPr>
            <a:r>
              <a:rPr lang="fr-FR" sz="1200" u="sng" dirty="0"/>
              <a:t>Objectif de la séquence :</a:t>
            </a:r>
            <a:r>
              <a:rPr lang="fr-FR" sz="1200" u="none" dirty="0"/>
              <a:t> Accompagner le client dans la validation de sa commande </a:t>
            </a:r>
          </a:p>
          <a:p>
            <a:pPr marL="0" indent="0">
              <a:buFont typeface="Arial" panose="020B0604020202020204" pitchFamily="34" charset="0"/>
              <a:buNone/>
            </a:pPr>
            <a:endParaRPr lang="fr-FR" sz="1200" u="none" dirty="0"/>
          </a:p>
          <a:p>
            <a:pPr marL="0" indent="0">
              <a:buFont typeface="Arial" panose="020B0604020202020204" pitchFamily="34" charset="0"/>
              <a:buNone/>
            </a:pPr>
            <a:r>
              <a:rPr lang="fr-FR" sz="1200" u="sng" dirty="0"/>
              <a:t>Matériel utilisé lors de la séquence :</a:t>
            </a:r>
            <a:r>
              <a:rPr lang="fr-FR" sz="1200" u="none" dirty="0"/>
              <a:t> Slide</a:t>
            </a:r>
          </a:p>
          <a:p>
            <a:pPr marL="0" indent="0">
              <a:buFont typeface="Arial" panose="020B0604020202020204" pitchFamily="34" charset="0"/>
              <a:buNone/>
            </a:pPr>
            <a:endParaRPr lang="fr-FR" sz="1200" dirty="0"/>
          </a:p>
          <a:p>
            <a:pPr marL="0" indent="0">
              <a:buFont typeface="Arial" panose="020B0604020202020204" pitchFamily="34" charset="0"/>
              <a:buNone/>
            </a:pPr>
            <a:r>
              <a:rPr lang="fr-FR" sz="1200" u="sng" dirty="0"/>
              <a:t>Actions du formateur :</a:t>
            </a:r>
            <a:r>
              <a:rPr lang="fr-FR" sz="1200" u="none" dirty="0"/>
              <a:t> Interroger le groupe </a:t>
            </a:r>
          </a:p>
          <a:p>
            <a:pPr marL="0" indent="0">
              <a:buFont typeface="Arial" panose="020B0604020202020204" pitchFamily="34" charset="0"/>
              <a:buNone/>
            </a:pPr>
            <a:endParaRPr lang="fr-FR" sz="1200" u="none" dirty="0"/>
          </a:p>
          <a:p>
            <a:pPr marL="0" indent="0">
              <a:buFont typeface="Arial" panose="020B0604020202020204" pitchFamily="34" charset="0"/>
              <a:buNone/>
            </a:pPr>
            <a:r>
              <a:rPr lang="fr-FR" sz="1200" u="sng" dirty="0"/>
              <a:t>Actions du groupe :</a:t>
            </a:r>
            <a:r>
              <a:rPr lang="fr-FR" sz="1200" u="none" dirty="0"/>
              <a:t> </a:t>
            </a:r>
          </a:p>
          <a:p>
            <a:pPr marL="0" indent="0">
              <a:buFont typeface="Arial" panose="020B0604020202020204" pitchFamily="34" charset="0"/>
              <a:buNone/>
            </a:pPr>
            <a:r>
              <a:rPr lang="fr-FR" sz="1200" u="none" dirty="0"/>
              <a:t>Ecouter / répondre </a:t>
            </a:r>
          </a:p>
          <a:p>
            <a:pPr marL="0" indent="0">
              <a:buFont typeface="Arial" panose="020B0604020202020204" pitchFamily="34" charset="0"/>
              <a:buNone/>
            </a:pPr>
            <a:endParaRPr lang="fr-FR" sz="1200" dirty="0"/>
          </a:p>
          <a:p>
            <a:pPr marL="0" indent="0">
              <a:buFont typeface="Arial" panose="020B0604020202020204" pitchFamily="34" charset="0"/>
              <a:buNone/>
            </a:pPr>
            <a:r>
              <a:rPr lang="fr-FR" sz="1200" u="sng" dirty="0"/>
              <a:t>Discours du formateur :</a:t>
            </a:r>
          </a:p>
          <a:p>
            <a:pPr marL="0" indent="0">
              <a:buFont typeface="Arial" panose="020B0604020202020204" pitchFamily="34" charset="0"/>
              <a:buNone/>
            </a:pPr>
            <a:endParaRPr lang="fr-FR" dirty="0"/>
          </a:p>
          <a:p>
            <a:r>
              <a:rPr lang="fr-FR" dirty="0"/>
              <a:t>A votre avis, quel est la première action que le client doit faire? </a:t>
            </a:r>
            <a:endParaRPr lang="fr-FR" b="1" dirty="0">
              <a:solidFill>
                <a:srgbClr val="FF0000"/>
              </a:solidFill>
            </a:endParaRPr>
          </a:p>
          <a:p>
            <a:endParaRPr lang="fr-FR" b="1" dirty="0">
              <a:solidFill>
                <a:srgbClr val="FF0000"/>
              </a:solidFill>
            </a:endParaRPr>
          </a:p>
          <a:p>
            <a:r>
              <a:rPr lang="fr-FR" b="1" dirty="0">
                <a:solidFill>
                  <a:srgbClr val="FF0000"/>
                </a:solidFill>
              </a:rPr>
              <a:t>Réponse : Planifier son RDV. </a:t>
            </a:r>
          </a:p>
          <a:p>
            <a:r>
              <a:rPr lang="fr-FR" b="1" dirty="0">
                <a:solidFill>
                  <a:srgbClr val="FF0000"/>
                </a:solidFill>
              </a:rPr>
              <a:t>Le client doit absolument aller jusqu’à la validation de la commande pour que son RDV soit validé. Si le client ne réalise aucune action dans les 45min, son RDV ne sera plus réservé. </a:t>
            </a:r>
          </a:p>
          <a:p>
            <a:r>
              <a:rPr lang="fr-FR" b="1" dirty="0">
                <a:solidFill>
                  <a:srgbClr val="FF0000"/>
                </a:solidFill>
              </a:rPr>
              <a:t>Cette information doit absolument être communiqué au client. </a:t>
            </a:r>
          </a:p>
          <a:p>
            <a:endParaRPr lang="fr-FR" dirty="0"/>
          </a:p>
          <a:p>
            <a:pPr marR="0" lvl="0" indent="0" fontAlgn="auto">
              <a:lnSpc>
                <a:spcPct val="100000"/>
              </a:lnSpc>
              <a:spcBef>
                <a:spcPts val="0"/>
              </a:spcBef>
              <a:spcAft>
                <a:spcPts val="0"/>
              </a:spcAft>
              <a:buClrTx/>
              <a:buSzTx/>
              <a:buFont typeface="Arial" panose="020B0604020202020204" pitchFamily="34" charset="0"/>
              <a:buNone/>
              <a:tabLst/>
              <a:defRPr/>
            </a:pPr>
            <a:r>
              <a:rPr lang="fr-FR" sz="1200" u="sng" dirty="0"/>
              <a:t>Transition </a:t>
            </a:r>
            <a:r>
              <a:rPr lang="fr-FR" dirty="0"/>
              <a:t>: Valider sa commande </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34248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r>
              <a:rPr lang="fr-FR" sz="1200" u="sng" dirty="0"/>
              <a:t>Ternaire pédagogique :</a:t>
            </a:r>
            <a:r>
              <a:rPr lang="fr-FR" sz="1200" u="none" dirty="0"/>
              <a:t> Appel </a:t>
            </a:r>
            <a:endParaRPr lang="fr-FR" sz="1200" u="sng" dirty="0"/>
          </a:p>
          <a:p>
            <a:pPr marL="0" indent="0">
              <a:buFont typeface="Arial" panose="020B0604020202020204" pitchFamily="34" charset="0"/>
              <a:buNone/>
            </a:pPr>
            <a:endParaRPr lang="fr-FR" sz="1200" u="sng" dirty="0"/>
          </a:p>
          <a:p>
            <a:pPr marL="0" indent="0">
              <a:buFont typeface="Arial" panose="020B0604020202020204" pitchFamily="34" charset="0"/>
              <a:buNone/>
            </a:pPr>
            <a:r>
              <a:rPr lang="fr-FR" sz="1200" u="sng" dirty="0"/>
              <a:t>Objectif de la séquence :</a:t>
            </a:r>
            <a:r>
              <a:rPr lang="fr-FR" sz="1200" u="none" dirty="0"/>
              <a:t> Accompagner le client dans la validation de sa commande </a:t>
            </a:r>
          </a:p>
          <a:p>
            <a:pPr marL="0" indent="0">
              <a:buFont typeface="Arial" panose="020B0604020202020204" pitchFamily="34" charset="0"/>
              <a:buNone/>
            </a:pPr>
            <a:endParaRPr lang="fr-FR" sz="1200" u="none" dirty="0"/>
          </a:p>
          <a:p>
            <a:pPr marL="0" indent="0">
              <a:buFont typeface="Arial" panose="020B0604020202020204" pitchFamily="34" charset="0"/>
              <a:buNone/>
            </a:pPr>
            <a:r>
              <a:rPr lang="fr-FR" sz="1200" u="sng" dirty="0"/>
              <a:t>Matériel utilisé lors de la séquence :</a:t>
            </a:r>
            <a:r>
              <a:rPr lang="fr-FR" sz="1200" u="none" dirty="0"/>
              <a:t> Slide</a:t>
            </a:r>
          </a:p>
          <a:p>
            <a:pPr marL="0" indent="0">
              <a:buFont typeface="Arial" panose="020B0604020202020204" pitchFamily="34" charset="0"/>
              <a:buNone/>
            </a:pPr>
            <a:endParaRPr lang="fr-FR" sz="1200" dirty="0"/>
          </a:p>
          <a:p>
            <a:pPr marL="0" indent="0">
              <a:buFont typeface="Arial" panose="020B0604020202020204" pitchFamily="34" charset="0"/>
              <a:buNone/>
            </a:pPr>
            <a:r>
              <a:rPr lang="fr-FR" sz="1200" u="sng" dirty="0"/>
              <a:t>Actions du formateur :</a:t>
            </a:r>
            <a:r>
              <a:rPr lang="fr-FR" sz="1200" u="none" dirty="0"/>
              <a:t> Interroger le groupe </a:t>
            </a:r>
          </a:p>
          <a:p>
            <a:pPr marL="0" indent="0">
              <a:buFont typeface="Arial" panose="020B0604020202020204" pitchFamily="34" charset="0"/>
              <a:buNone/>
            </a:pPr>
            <a:endParaRPr lang="fr-FR" sz="1200" u="none" dirty="0"/>
          </a:p>
          <a:p>
            <a:pPr marL="0" indent="0">
              <a:buFont typeface="Arial" panose="020B0604020202020204" pitchFamily="34" charset="0"/>
              <a:buNone/>
            </a:pPr>
            <a:r>
              <a:rPr lang="fr-FR" sz="1200" u="sng" dirty="0"/>
              <a:t>Actions du groupe :</a:t>
            </a:r>
            <a:r>
              <a:rPr lang="fr-FR" sz="1200" u="none" dirty="0"/>
              <a:t> </a:t>
            </a:r>
          </a:p>
          <a:p>
            <a:pPr marL="0" indent="0">
              <a:buFont typeface="Arial" panose="020B0604020202020204" pitchFamily="34" charset="0"/>
              <a:buNone/>
            </a:pPr>
            <a:r>
              <a:rPr lang="fr-FR" sz="1200" u="none" dirty="0"/>
              <a:t>Ecouter / répondre </a:t>
            </a:r>
          </a:p>
          <a:p>
            <a:pPr marL="0" indent="0">
              <a:buFont typeface="Arial" panose="020B0604020202020204" pitchFamily="34" charset="0"/>
              <a:buNone/>
            </a:pPr>
            <a:endParaRPr lang="fr-FR" sz="1200" dirty="0"/>
          </a:p>
          <a:p>
            <a:pPr marL="0" indent="0">
              <a:buFont typeface="Arial" panose="020B0604020202020204" pitchFamily="34" charset="0"/>
              <a:buNone/>
            </a:pPr>
            <a:r>
              <a:rPr lang="fr-FR" sz="1200" u="sng" dirty="0"/>
              <a:t>Discours du formateur :</a:t>
            </a:r>
          </a:p>
          <a:p>
            <a:pPr marL="0" indent="0">
              <a:buFont typeface="Arial" panose="020B0604020202020204" pitchFamily="34" charset="0"/>
              <a:buNone/>
            </a:pPr>
            <a:endParaRPr lang="fr-FR" dirty="0"/>
          </a:p>
          <a:p>
            <a:r>
              <a:rPr lang="fr-FR" dirty="0"/>
              <a:t>A votre avis, qui choisit le jour et l’heure du RDV pour l’installation de la Fibre ? </a:t>
            </a:r>
            <a:endParaRPr lang="fr-FR" b="1" dirty="0">
              <a:solidFill>
                <a:srgbClr val="FF0000"/>
              </a:solidFill>
            </a:endParaRPr>
          </a:p>
          <a:p>
            <a:endParaRPr lang="fr-FR" b="1" dirty="0">
              <a:solidFill>
                <a:srgbClr val="FF0000"/>
              </a:solidFill>
            </a:endParaRPr>
          </a:p>
          <a:p>
            <a:r>
              <a:rPr lang="fr-FR" b="1" dirty="0">
                <a:solidFill>
                  <a:srgbClr val="FF0000"/>
                </a:solidFill>
              </a:rPr>
              <a:t>Réponse : Le client . </a:t>
            </a:r>
          </a:p>
          <a:p>
            <a:endParaRPr lang="fr-FR" dirty="0"/>
          </a:p>
          <a:p>
            <a:pPr marR="0" lvl="0" indent="0" fontAlgn="auto">
              <a:lnSpc>
                <a:spcPct val="100000"/>
              </a:lnSpc>
              <a:spcBef>
                <a:spcPts val="0"/>
              </a:spcBef>
              <a:spcAft>
                <a:spcPts val="0"/>
              </a:spcAft>
              <a:buClrTx/>
              <a:buSzTx/>
              <a:buFont typeface="Arial" panose="020B0604020202020204" pitchFamily="34" charset="0"/>
              <a:buNone/>
              <a:tabLst/>
              <a:defRPr/>
            </a:pPr>
            <a:r>
              <a:rPr lang="fr-FR" sz="1200" u="sng" dirty="0"/>
              <a:t>Transition </a:t>
            </a:r>
            <a:r>
              <a:rPr lang="fr-FR" dirty="0"/>
              <a:t>: Valider sa commande </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807334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768" y="4777194"/>
            <a:ext cx="5438140" cy="4651390"/>
          </a:xfrm>
        </p:spPr>
        <p:txBody>
          <a:bodyPr/>
          <a:lstStyle/>
          <a:p>
            <a:pPr marL="0" indent="0">
              <a:buFont typeface="Arial" panose="020B0604020202020204" pitchFamily="34" charset="0"/>
              <a:buNone/>
            </a:pPr>
            <a:r>
              <a:rPr lang="fr-FR" sz="1200" u="sng" dirty="0"/>
              <a:t>Ternaire pédagogique :</a:t>
            </a:r>
            <a:r>
              <a:rPr lang="fr-FR" sz="1200" u="none" dirty="0"/>
              <a:t> Appel </a:t>
            </a:r>
            <a:endParaRPr lang="fr-FR" sz="1200" u="sng" dirty="0"/>
          </a:p>
          <a:p>
            <a:pPr marL="0" indent="0">
              <a:buFont typeface="Arial" panose="020B0604020202020204" pitchFamily="34" charset="0"/>
              <a:buNone/>
            </a:pPr>
            <a:endParaRPr lang="fr-FR" sz="1200" u="sng" dirty="0"/>
          </a:p>
          <a:p>
            <a:pPr marL="0" indent="0">
              <a:buFont typeface="Arial" panose="020B0604020202020204" pitchFamily="34" charset="0"/>
              <a:buNone/>
            </a:pPr>
            <a:r>
              <a:rPr lang="fr-FR" sz="1200" u="sng" dirty="0"/>
              <a:t>Objectif de la séquence :</a:t>
            </a:r>
            <a:r>
              <a:rPr lang="fr-FR" sz="1200" u="none" dirty="0"/>
              <a:t> Accompagner le client dans la validation de sa commande </a:t>
            </a:r>
          </a:p>
          <a:p>
            <a:pPr marL="0" indent="0">
              <a:buFont typeface="Arial" panose="020B0604020202020204" pitchFamily="34" charset="0"/>
              <a:buNone/>
            </a:pPr>
            <a:endParaRPr lang="fr-FR" sz="1200" u="none" dirty="0"/>
          </a:p>
          <a:p>
            <a:pPr marL="0" indent="0">
              <a:buFont typeface="Arial" panose="020B0604020202020204" pitchFamily="34" charset="0"/>
              <a:buNone/>
            </a:pPr>
            <a:r>
              <a:rPr lang="fr-FR" sz="1200" u="sng" dirty="0"/>
              <a:t>Matériel utilisé lors de la séquence :</a:t>
            </a:r>
            <a:r>
              <a:rPr lang="fr-FR" sz="1200" u="none" dirty="0"/>
              <a:t> Slide</a:t>
            </a:r>
          </a:p>
          <a:p>
            <a:pPr marL="0" indent="0">
              <a:buFont typeface="Arial" panose="020B0604020202020204" pitchFamily="34" charset="0"/>
              <a:buNone/>
            </a:pPr>
            <a:endParaRPr lang="fr-FR" sz="1200" dirty="0"/>
          </a:p>
          <a:p>
            <a:pPr marL="0" indent="0">
              <a:buFont typeface="Arial" panose="020B0604020202020204" pitchFamily="34" charset="0"/>
              <a:buNone/>
            </a:pPr>
            <a:r>
              <a:rPr lang="fr-FR" sz="1200" u="sng" dirty="0"/>
              <a:t>Actions du formateur :</a:t>
            </a:r>
            <a:r>
              <a:rPr lang="fr-FR" sz="1200" u="none" dirty="0"/>
              <a:t> Interroger le groupe </a:t>
            </a:r>
          </a:p>
          <a:p>
            <a:pPr marL="0" indent="0">
              <a:buFont typeface="Arial" panose="020B0604020202020204" pitchFamily="34" charset="0"/>
              <a:buNone/>
            </a:pPr>
            <a:endParaRPr lang="fr-FR" sz="1200" u="none" dirty="0"/>
          </a:p>
          <a:p>
            <a:pPr marL="0" indent="0">
              <a:buFont typeface="Arial" panose="020B0604020202020204" pitchFamily="34" charset="0"/>
              <a:buNone/>
            </a:pPr>
            <a:r>
              <a:rPr lang="fr-FR" sz="1200" u="sng" dirty="0"/>
              <a:t>Actions du groupe :</a:t>
            </a:r>
            <a:r>
              <a:rPr lang="fr-FR" sz="1200" u="none" dirty="0"/>
              <a:t> </a:t>
            </a:r>
          </a:p>
          <a:p>
            <a:pPr marL="0" indent="0">
              <a:buFont typeface="Arial" panose="020B0604020202020204" pitchFamily="34" charset="0"/>
              <a:buNone/>
            </a:pPr>
            <a:r>
              <a:rPr lang="fr-FR" sz="1200" u="none" dirty="0"/>
              <a:t>Ecouter / répondre </a:t>
            </a:r>
          </a:p>
          <a:p>
            <a:pPr marL="0" indent="0">
              <a:buFont typeface="Arial" panose="020B0604020202020204" pitchFamily="34" charset="0"/>
              <a:buNone/>
            </a:pPr>
            <a:endParaRPr lang="fr-FR" sz="1200" dirty="0"/>
          </a:p>
          <a:p>
            <a:pPr marL="0" indent="0">
              <a:buFont typeface="Arial" panose="020B0604020202020204" pitchFamily="34" charset="0"/>
              <a:buNone/>
            </a:pPr>
            <a:r>
              <a:rPr lang="fr-FR" sz="1200" u="sng" dirty="0"/>
              <a:t>Discours du formateur :</a:t>
            </a:r>
          </a:p>
          <a:p>
            <a:pPr marL="0" indent="0">
              <a:buFont typeface="Arial" panose="020B0604020202020204" pitchFamily="34" charset="0"/>
              <a:buNone/>
            </a:pPr>
            <a:endParaRPr lang="fr-FR" dirty="0"/>
          </a:p>
          <a:p>
            <a:r>
              <a:rPr lang="fr-FR" dirty="0"/>
              <a:t>A votre avis, pourquoi il est important que le client renseigne son numéro de téléphone, le digicode, interphone et indique des précisions sur son adresse si besoin? </a:t>
            </a:r>
            <a:endParaRPr lang="fr-FR" b="1" dirty="0">
              <a:solidFill>
                <a:srgbClr val="FF0000"/>
              </a:solidFill>
            </a:endParaRPr>
          </a:p>
          <a:p>
            <a:endParaRPr lang="fr-FR" b="1" dirty="0">
              <a:solidFill>
                <a:srgbClr val="FF0000"/>
              </a:solidFill>
            </a:endParaRPr>
          </a:p>
          <a:p>
            <a:r>
              <a:rPr lang="fr-FR" b="1" dirty="0">
                <a:solidFill>
                  <a:srgbClr val="FF0000"/>
                </a:solidFill>
              </a:rPr>
              <a:t>Réponse : Afin de que la conduite d’activité puisse le joindre, les informations sur le digicode et interphone ou précision seront utilisé pour le technicien lors de son passage. Il faut que le client prenne le temps de bien remplir ses informations afin de se donner le maximum de chance que son RDV se passe bien le jour J. ET pour vous augmenter les bascules commerciales et la fidélisation des clients. </a:t>
            </a:r>
          </a:p>
          <a:p>
            <a:endParaRPr lang="fr-FR" dirty="0"/>
          </a:p>
          <a:p>
            <a:pPr marR="0" lvl="0" indent="0" fontAlgn="auto">
              <a:lnSpc>
                <a:spcPct val="100000"/>
              </a:lnSpc>
              <a:spcBef>
                <a:spcPts val="0"/>
              </a:spcBef>
              <a:spcAft>
                <a:spcPts val="0"/>
              </a:spcAft>
              <a:buClrTx/>
              <a:buSzTx/>
              <a:buFont typeface="Arial" panose="020B0604020202020204" pitchFamily="34" charset="0"/>
              <a:buNone/>
              <a:tabLst/>
              <a:defRPr/>
            </a:pPr>
            <a:r>
              <a:rPr lang="fr-FR" sz="1200" u="sng" dirty="0"/>
              <a:t>Transition </a:t>
            </a:r>
            <a:r>
              <a:rPr lang="fr-FR" dirty="0"/>
              <a:t>: Valider sa commande </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610806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r>
              <a:rPr lang="fr-FR" sz="1200" u="sng" dirty="0"/>
              <a:t>Ternaire pédagogique :</a:t>
            </a:r>
            <a:r>
              <a:rPr lang="fr-FR" sz="1200" u="none" dirty="0"/>
              <a:t> Appel </a:t>
            </a:r>
            <a:endParaRPr lang="fr-FR" sz="1200" u="sng" dirty="0"/>
          </a:p>
          <a:p>
            <a:pPr marL="0" indent="0">
              <a:buFont typeface="Arial" panose="020B0604020202020204" pitchFamily="34" charset="0"/>
              <a:buNone/>
            </a:pPr>
            <a:endParaRPr lang="fr-FR" sz="1200" u="sng" dirty="0"/>
          </a:p>
          <a:p>
            <a:pPr marL="0" indent="0">
              <a:buFont typeface="Arial" panose="020B0604020202020204" pitchFamily="34" charset="0"/>
              <a:buNone/>
            </a:pPr>
            <a:r>
              <a:rPr lang="fr-FR" sz="1200" u="sng" dirty="0"/>
              <a:t>Objectif de la séquence :</a:t>
            </a:r>
            <a:r>
              <a:rPr lang="fr-FR" sz="1200" u="none" dirty="0"/>
              <a:t> Accompagner le client dans la validation de sa commande </a:t>
            </a:r>
          </a:p>
          <a:p>
            <a:pPr marL="0" indent="0">
              <a:buFont typeface="Arial" panose="020B0604020202020204" pitchFamily="34" charset="0"/>
              <a:buNone/>
            </a:pPr>
            <a:endParaRPr lang="fr-FR" sz="1200" u="none" dirty="0"/>
          </a:p>
          <a:p>
            <a:pPr marL="0" indent="0">
              <a:buFont typeface="Arial" panose="020B0604020202020204" pitchFamily="34" charset="0"/>
              <a:buNone/>
            </a:pPr>
            <a:r>
              <a:rPr lang="fr-FR" sz="1200" u="sng" dirty="0"/>
              <a:t>Matériel utilisé lors de la séquence :</a:t>
            </a:r>
            <a:r>
              <a:rPr lang="fr-FR" sz="1200" u="none" dirty="0"/>
              <a:t> Slide</a:t>
            </a:r>
          </a:p>
          <a:p>
            <a:pPr marL="0" indent="0">
              <a:buFont typeface="Arial" panose="020B0604020202020204" pitchFamily="34" charset="0"/>
              <a:buNone/>
            </a:pPr>
            <a:endParaRPr lang="fr-FR" sz="1200" dirty="0"/>
          </a:p>
          <a:p>
            <a:pPr marL="0" indent="0">
              <a:buFont typeface="Arial" panose="020B0604020202020204" pitchFamily="34" charset="0"/>
              <a:buNone/>
            </a:pPr>
            <a:r>
              <a:rPr lang="fr-FR" sz="1200" u="sng" dirty="0"/>
              <a:t>Actions du formateur :</a:t>
            </a:r>
            <a:r>
              <a:rPr lang="fr-FR" sz="1200" u="none" dirty="0"/>
              <a:t> Interroger le groupe </a:t>
            </a:r>
          </a:p>
          <a:p>
            <a:pPr marL="0" indent="0">
              <a:buFont typeface="Arial" panose="020B0604020202020204" pitchFamily="34" charset="0"/>
              <a:buNone/>
            </a:pPr>
            <a:endParaRPr lang="fr-FR" sz="1200" u="none" dirty="0"/>
          </a:p>
          <a:p>
            <a:pPr marL="0" indent="0">
              <a:buFont typeface="Arial" panose="020B0604020202020204" pitchFamily="34" charset="0"/>
              <a:buNone/>
            </a:pPr>
            <a:r>
              <a:rPr lang="fr-FR" sz="1200" u="sng" dirty="0"/>
              <a:t>Actions du groupe :</a:t>
            </a:r>
            <a:r>
              <a:rPr lang="fr-FR" sz="1200" u="none" dirty="0"/>
              <a:t> </a:t>
            </a:r>
          </a:p>
          <a:p>
            <a:pPr marL="0" indent="0">
              <a:buFont typeface="Arial" panose="020B0604020202020204" pitchFamily="34" charset="0"/>
              <a:buNone/>
            </a:pPr>
            <a:r>
              <a:rPr lang="fr-FR" sz="1200" u="none" dirty="0"/>
              <a:t>Ecouter / répondre </a:t>
            </a:r>
          </a:p>
          <a:p>
            <a:pPr marL="0" indent="0">
              <a:buFont typeface="Arial" panose="020B0604020202020204" pitchFamily="34" charset="0"/>
              <a:buNone/>
            </a:pPr>
            <a:endParaRPr lang="fr-FR" sz="1200" dirty="0"/>
          </a:p>
          <a:p>
            <a:pPr marL="0" indent="0">
              <a:buFont typeface="Arial" panose="020B0604020202020204" pitchFamily="34" charset="0"/>
              <a:buNone/>
            </a:pPr>
            <a:r>
              <a:rPr lang="fr-FR" sz="1200" u="sng" dirty="0"/>
              <a:t>Discours du formateur :</a:t>
            </a:r>
          </a:p>
          <a:p>
            <a:pPr marL="0" indent="0">
              <a:buFont typeface="Arial" panose="020B0604020202020204" pitchFamily="34" charset="0"/>
              <a:buNone/>
            </a:pPr>
            <a:endParaRPr lang="fr-FR" dirty="0"/>
          </a:p>
          <a:p>
            <a:r>
              <a:rPr lang="fr-FR" dirty="0"/>
              <a:t>Le client doit cliquer sur quelle case avant de valider et payer? </a:t>
            </a:r>
            <a:endParaRPr lang="fr-FR" b="1" dirty="0">
              <a:solidFill>
                <a:srgbClr val="FF0000"/>
              </a:solidFill>
            </a:endParaRPr>
          </a:p>
          <a:p>
            <a:endParaRPr lang="fr-FR" b="1" dirty="0">
              <a:solidFill>
                <a:srgbClr val="FF0000"/>
              </a:solidFill>
            </a:endParaRPr>
          </a:p>
          <a:p>
            <a:r>
              <a:rPr lang="fr-FR" b="1" dirty="0">
                <a:solidFill>
                  <a:srgbClr val="FF0000"/>
                </a:solidFill>
              </a:rPr>
              <a:t>Réponse : Cliquer sur le rectangle «  je certifie » </a:t>
            </a:r>
          </a:p>
          <a:p>
            <a:endParaRPr lang="fr-FR" b="1" dirty="0"/>
          </a:p>
          <a:p>
            <a:pPr marR="0" lvl="0" indent="0" fontAlgn="auto">
              <a:lnSpc>
                <a:spcPct val="100000"/>
              </a:lnSpc>
              <a:spcBef>
                <a:spcPts val="0"/>
              </a:spcBef>
              <a:spcAft>
                <a:spcPts val="0"/>
              </a:spcAft>
              <a:buClrTx/>
              <a:buSzTx/>
              <a:buFont typeface="Arial" panose="020B0604020202020204" pitchFamily="34" charset="0"/>
              <a:buNone/>
              <a:tabLst/>
              <a:defRPr/>
            </a:pPr>
            <a:r>
              <a:rPr lang="fr-FR" sz="1200" u="sng" dirty="0"/>
              <a:t>Transition </a:t>
            </a:r>
            <a:r>
              <a:rPr lang="fr-FR" dirty="0"/>
              <a:t>: Valider sa commande </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5156841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r>
              <a:rPr lang="fr-FR" sz="1200" u="sng" dirty="0"/>
              <a:t>Ternaire pédagogique :</a:t>
            </a:r>
            <a:r>
              <a:rPr lang="fr-FR" sz="1200" u="none" dirty="0"/>
              <a:t> Appel </a:t>
            </a:r>
            <a:endParaRPr lang="fr-FR" sz="1200" u="sng" dirty="0"/>
          </a:p>
          <a:p>
            <a:pPr marL="0" indent="0">
              <a:buFont typeface="Arial" panose="020B0604020202020204" pitchFamily="34" charset="0"/>
              <a:buNone/>
            </a:pPr>
            <a:endParaRPr lang="fr-FR" sz="1200" u="sng" dirty="0"/>
          </a:p>
          <a:p>
            <a:pPr marL="0" indent="0">
              <a:buFont typeface="Arial" panose="020B0604020202020204" pitchFamily="34" charset="0"/>
              <a:buNone/>
            </a:pPr>
            <a:r>
              <a:rPr lang="fr-FR" sz="1200" u="sng" dirty="0"/>
              <a:t>Objectif de la séquence :</a:t>
            </a:r>
            <a:r>
              <a:rPr lang="fr-FR" sz="1200" u="none" dirty="0"/>
              <a:t> Accompagner le client dans la validation de sa commande </a:t>
            </a:r>
          </a:p>
          <a:p>
            <a:pPr marL="0" indent="0">
              <a:buFont typeface="Arial" panose="020B0604020202020204" pitchFamily="34" charset="0"/>
              <a:buNone/>
            </a:pPr>
            <a:endParaRPr lang="fr-FR" sz="1200" u="none" dirty="0"/>
          </a:p>
          <a:p>
            <a:pPr marL="0" indent="0">
              <a:buFont typeface="Arial" panose="020B0604020202020204" pitchFamily="34" charset="0"/>
              <a:buNone/>
            </a:pPr>
            <a:r>
              <a:rPr lang="fr-FR" sz="1200" u="sng" dirty="0"/>
              <a:t>Matériel utilisé lors de la séquence :</a:t>
            </a:r>
            <a:r>
              <a:rPr lang="fr-FR" sz="1200" u="none" dirty="0"/>
              <a:t> Slide</a:t>
            </a:r>
          </a:p>
          <a:p>
            <a:pPr marL="0" indent="0">
              <a:buFont typeface="Arial" panose="020B0604020202020204" pitchFamily="34" charset="0"/>
              <a:buNone/>
            </a:pPr>
            <a:endParaRPr lang="fr-FR" sz="1200" dirty="0"/>
          </a:p>
          <a:p>
            <a:pPr marL="0" indent="0">
              <a:buFont typeface="Arial" panose="020B0604020202020204" pitchFamily="34" charset="0"/>
              <a:buNone/>
            </a:pPr>
            <a:r>
              <a:rPr lang="fr-FR" sz="1200" u="sng" dirty="0"/>
              <a:t>Actions du formateur :</a:t>
            </a:r>
            <a:r>
              <a:rPr lang="fr-FR" sz="1200" u="none" dirty="0"/>
              <a:t> Interroger le groupe </a:t>
            </a:r>
          </a:p>
          <a:p>
            <a:pPr marL="0" indent="0">
              <a:buFont typeface="Arial" panose="020B0604020202020204" pitchFamily="34" charset="0"/>
              <a:buNone/>
            </a:pPr>
            <a:endParaRPr lang="fr-FR" sz="1200" u="none" dirty="0"/>
          </a:p>
          <a:p>
            <a:pPr marL="0" indent="0">
              <a:buFont typeface="Arial" panose="020B0604020202020204" pitchFamily="34" charset="0"/>
              <a:buNone/>
            </a:pPr>
            <a:r>
              <a:rPr lang="fr-FR" sz="1200" u="sng" dirty="0"/>
              <a:t>Actions du groupe :</a:t>
            </a:r>
            <a:r>
              <a:rPr lang="fr-FR" sz="1200" u="none" dirty="0"/>
              <a:t> </a:t>
            </a:r>
          </a:p>
          <a:p>
            <a:pPr marL="0" indent="0">
              <a:buFont typeface="Arial" panose="020B0604020202020204" pitchFamily="34" charset="0"/>
              <a:buNone/>
            </a:pPr>
            <a:r>
              <a:rPr lang="fr-FR" sz="1200" u="none" dirty="0"/>
              <a:t>Ecouter / répondre </a:t>
            </a:r>
          </a:p>
          <a:p>
            <a:pPr marL="0" indent="0">
              <a:buFont typeface="Arial" panose="020B0604020202020204" pitchFamily="34" charset="0"/>
              <a:buNone/>
            </a:pPr>
            <a:endParaRPr lang="fr-FR" sz="1200" dirty="0"/>
          </a:p>
          <a:p>
            <a:pPr marL="0" indent="0">
              <a:buFont typeface="Arial" panose="020B0604020202020204" pitchFamily="34" charset="0"/>
              <a:buNone/>
            </a:pPr>
            <a:r>
              <a:rPr lang="fr-FR" sz="1200" u="sng" dirty="0"/>
              <a:t>Discours du formateur :</a:t>
            </a:r>
          </a:p>
          <a:p>
            <a:pPr marL="0" indent="0">
              <a:buFont typeface="Arial" panose="020B0604020202020204" pitchFamily="34" charset="0"/>
              <a:buNone/>
            </a:pPr>
            <a:endParaRPr lang="fr-FR" dirty="0"/>
          </a:p>
          <a:p>
            <a:r>
              <a:rPr lang="fr-FR" dirty="0"/>
              <a:t>Quels sont les actions que le client doit réaliser avant de cliquer sur valider </a:t>
            </a:r>
            <a:endParaRPr lang="fr-FR" b="1" dirty="0">
              <a:solidFill>
                <a:srgbClr val="FF0000"/>
              </a:solidFill>
            </a:endParaRPr>
          </a:p>
          <a:p>
            <a:endParaRPr lang="fr-FR" b="1" dirty="0">
              <a:solidFill>
                <a:srgbClr val="FF0000"/>
              </a:solidFill>
            </a:endParaRPr>
          </a:p>
          <a:p>
            <a:r>
              <a:rPr lang="fr-FR" b="1" dirty="0">
                <a:solidFill>
                  <a:srgbClr val="FF0000"/>
                </a:solidFill>
              </a:rPr>
              <a:t>Réponse : S</a:t>
            </a:r>
            <a:r>
              <a:rPr lang="fr-FR" b="1" dirty="0"/>
              <a:t>électionner le type de carte bancaire, puis saisir le numéro de la carte bancaire, la date d’expiration et le cryptogramme présent à l’arrière de sa carte bancaire. Puis cliquer sur valider</a:t>
            </a:r>
          </a:p>
          <a:p>
            <a:endParaRPr lang="fr-FR" b="1" dirty="0"/>
          </a:p>
          <a:p>
            <a:pPr marR="0" lvl="0" indent="0" fontAlgn="auto">
              <a:lnSpc>
                <a:spcPct val="100000"/>
              </a:lnSpc>
              <a:spcBef>
                <a:spcPts val="0"/>
              </a:spcBef>
              <a:spcAft>
                <a:spcPts val="0"/>
              </a:spcAft>
              <a:buClrTx/>
              <a:buSzTx/>
              <a:buFont typeface="Arial" panose="020B0604020202020204" pitchFamily="34" charset="0"/>
              <a:buNone/>
              <a:tabLst/>
              <a:defRPr/>
            </a:pPr>
            <a:r>
              <a:rPr lang="fr-FR" sz="1200" u="sng" dirty="0"/>
              <a:t>Transition </a:t>
            </a:r>
            <a:r>
              <a:rPr lang="fr-FR" dirty="0"/>
              <a:t>: Valider sa commande </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2082706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768" y="4777193"/>
            <a:ext cx="5438140" cy="4742587"/>
          </a:xfrm>
        </p:spPr>
        <p:txBody>
          <a:bodyPr/>
          <a:lstStyle/>
          <a:p>
            <a:pPr marL="0" indent="0">
              <a:buFont typeface="Arial" panose="020B0604020202020204" pitchFamily="34" charset="0"/>
              <a:buNone/>
            </a:pPr>
            <a:r>
              <a:rPr lang="fr-FR" sz="1200" u="sng" dirty="0">
                <a:latin typeface="bouygues"/>
              </a:rPr>
              <a:t>Ternaire pédagogique :</a:t>
            </a:r>
            <a:r>
              <a:rPr lang="fr-FR" sz="1200" u="none" dirty="0">
                <a:latin typeface="bouygues"/>
              </a:rPr>
              <a:t> Apport</a:t>
            </a:r>
            <a:endParaRPr lang="fr-FR" sz="1200" u="sng" dirty="0">
              <a:latin typeface="bouygues"/>
            </a:endParaRPr>
          </a:p>
          <a:p>
            <a:pPr marL="0" indent="0">
              <a:buFont typeface="Arial" panose="020B0604020202020204" pitchFamily="34" charset="0"/>
              <a:buNone/>
            </a:pPr>
            <a:endParaRPr lang="fr-FR" sz="1200" u="sng" dirty="0">
              <a:latin typeface="bouygues"/>
            </a:endParaRPr>
          </a:p>
          <a:p>
            <a:pPr marL="0" indent="0">
              <a:buFont typeface="Arial" panose="020B0604020202020204" pitchFamily="34" charset="0"/>
              <a:buNone/>
            </a:pPr>
            <a:r>
              <a:rPr lang="fr-FR" sz="1200" u="sng" dirty="0">
                <a:latin typeface="bouygues"/>
              </a:rPr>
              <a:t>Objectif de la séquence :</a:t>
            </a:r>
            <a:r>
              <a:rPr lang="fr-FR" sz="1200" u="none" dirty="0">
                <a:latin typeface="bouygues"/>
              </a:rPr>
              <a:t> Accompagner le client dans la validation de sa commande </a:t>
            </a:r>
          </a:p>
          <a:p>
            <a:pPr marL="0" indent="0">
              <a:buFont typeface="Arial" panose="020B0604020202020204" pitchFamily="34" charset="0"/>
              <a:buNone/>
            </a:pPr>
            <a:endParaRPr lang="fr-FR" sz="1200" u="none" dirty="0">
              <a:latin typeface="bouygues"/>
            </a:endParaRPr>
          </a:p>
          <a:p>
            <a:pPr marL="0" indent="0">
              <a:buFont typeface="Arial" panose="020B0604020202020204" pitchFamily="34" charset="0"/>
              <a:buNone/>
            </a:pPr>
            <a:r>
              <a:rPr lang="fr-FR" sz="1200" u="sng" dirty="0">
                <a:latin typeface="bouygues"/>
              </a:rPr>
              <a:t>Matériel utilisé lors de la séquence :</a:t>
            </a:r>
            <a:r>
              <a:rPr lang="fr-FR" sz="1200" u="none" dirty="0">
                <a:latin typeface="bouygues"/>
              </a:rPr>
              <a:t> Slide</a:t>
            </a:r>
          </a:p>
          <a:p>
            <a:pPr marL="0" indent="0">
              <a:buFont typeface="Arial" panose="020B0604020202020204" pitchFamily="34" charset="0"/>
              <a:buNone/>
            </a:pPr>
            <a:endParaRPr lang="fr-FR" sz="1200" dirty="0">
              <a:latin typeface="bouygues"/>
            </a:endParaRPr>
          </a:p>
          <a:p>
            <a:pPr marL="0" indent="0">
              <a:buFont typeface="Arial" panose="020B0604020202020204" pitchFamily="34" charset="0"/>
              <a:buNone/>
            </a:pPr>
            <a:r>
              <a:rPr lang="fr-FR" sz="1200" u="sng" dirty="0">
                <a:latin typeface="bouygues"/>
              </a:rPr>
              <a:t>Actions du formateur :</a:t>
            </a:r>
            <a:r>
              <a:rPr lang="fr-FR" sz="1200" u="none" dirty="0">
                <a:latin typeface="bouygues"/>
              </a:rPr>
              <a:t> Présenter la slide avec animation </a:t>
            </a:r>
          </a:p>
          <a:p>
            <a:pPr marL="0" indent="0">
              <a:buFont typeface="Arial" panose="020B0604020202020204" pitchFamily="34" charset="0"/>
              <a:buNone/>
            </a:pPr>
            <a:endParaRPr lang="fr-FR" sz="1200" u="none" dirty="0">
              <a:latin typeface="bouygues"/>
            </a:endParaRPr>
          </a:p>
          <a:p>
            <a:pPr marL="0" indent="0">
              <a:buFont typeface="Arial" panose="020B0604020202020204" pitchFamily="34" charset="0"/>
              <a:buNone/>
            </a:pPr>
            <a:r>
              <a:rPr lang="fr-FR" sz="1200" u="sng" dirty="0">
                <a:latin typeface="bouygues"/>
              </a:rPr>
              <a:t>Actions du groupe :</a:t>
            </a:r>
            <a:r>
              <a:rPr lang="fr-FR" sz="1200" u="none" dirty="0">
                <a:latin typeface="bouygues"/>
              </a:rPr>
              <a:t> </a:t>
            </a:r>
          </a:p>
          <a:p>
            <a:pPr marL="0" indent="0">
              <a:buFont typeface="Arial" panose="020B0604020202020204" pitchFamily="34" charset="0"/>
              <a:buNone/>
            </a:pPr>
            <a:r>
              <a:rPr lang="fr-FR" sz="1200" u="none" dirty="0">
                <a:latin typeface="bouygues"/>
              </a:rPr>
              <a:t>Ecouter / observer / poser des questions </a:t>
            </a:r>
          </a:p>
          <a:p>
            <a:pPr marL="0" indent="0">
              <a:buFont typeface="Arial" panose="020B0604020202020204" pitchFamily="34" charset="0"/>
              <a:buNone/>
            </a:pPr>
            <a:endParaRPr lang="fr-FR" sz="1200" dirty="0">
              <a:latin typeface="bouygues"/>
            </a:endParaRPr>
          </a:p>
          <a:p>
            <a:pPr marL="0" indent="0">
              <a:buFont typeface="Arial" panose="020B0604020202020204" pitchFamily="34" charset="0"/>
              <a:buNone/>
            </a:pPr>
            <a:r>
              <a:rPr lang="fr-FR" sz="1200" u="sng" dirty="0">
                <a:latin typeface="bouygues"/>
              </a:rPr>
              <a:t>Discours du formateur :</a:t>
            </a:r>
          </a:p>
          <a:p>
            <a:pPr marL="0" indent="0">
              <a:buFont typeface="Arial" panose="020B0604020202020204" pitchFamily="34" charset="0"/>
              <a:buNone/>
            </a:pPr>
            <a:endParaRPr lang="fr-FR" dirty="0">
              <a:latin typeface="bouygues"/>
            </a:endParaRPr>
          </a:p>
          <a:p>
            <a:r>
              <a:rPr lang="fr-FR" dirty="0">
                <a:latin typeface="bouygues"/>
              </a:rPr>
              <a:t>Je vais vous présenter comment la validation du paiement par la banque va se passer. Lancer la vidéo.</a:t>
            </a:r>
          </a:p>
          <a:p>
            <a:r>
              <a:rPr lang="fr-FR" dirty="0">
                <a:latin typeface="bouygues"/>
              </a:rPr>
              <a:t>À partir de cette étape, vous devez rassurer et accompagner le client. SI vous êtes en difficulté demander de l’aide immédiate à votre encadrant. </a:t>
            </a:r>
          </a:p>
          <a:p>
            <a:r>
              <a:rPr lang="fr-FR" dirty="0">
                <a:latin typeface="bouygues"/>
              </a:rPr>
              <a:t>Car si le client réalise trop de tentative, sa banque peut bloquer le paiement. </a:t>
            </a:r>
            <a:r>
              <a:rPr lang="fr-FR" b="1" dirty="0">
                <a:solidFill>
                  <a:srgbClr val="FF0000"/>
                </a:solidFill>
                <a:latin typeface="bouygues"/>
              </a:rPr>
              <a:t>DONC ON NE PREND PAS DE RISQUE.</a:t>
            </a:r>
          </a:p>
          <a:p>
            <a:endParaRPr lang="fr-FR" dirty="0">
              <a:latin typeface="bouygues"/>
            </a:endParaRPr>
          </a:p>
          <a:p>
            <a:r>
              <a:rPr lang="fr-FR" u="sng" dirty="0">
                <a:latin typeface="bouygues"/>
              </a:rPr>
              <a:t>Transition : </a:t>
            </a:r>
            <a:r>
              <a:rPr lang="fr-FR" dirty="0">
                <a:latin typeface="bouygues"/>
              </a:rPr>
              <a:t>Voyons voir maintenant la validation d’une commande box </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8706331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Arial" panose="020B0604020202020204" pitchFamily="34" charset="0"/>
              <a:buNone/>
            </a:pPr>
            <a:endParaRPr lang="fr-FR" baseline="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5AE9D6-AAB1-1F49-88A5-FA15B546208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44384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r>
              <a:rPr lang="fr-FR" sz="1200" u="sng" dirty="0"/>
              <a:t>Ternaire pédagogique :</a:t>
            </a:r>
            <a:r>
              <a:rPr lang="fr-FR" sz="1200" u="none" dirty="0"/>
              <a:t> Apport </a:t>
            </a:r>
            <a:endParaRPr lang="fr-FR" sz="1200" u="sng" dirty="0"/>
          </a:p>
          <a:p>
            <a:pPr marL="0" indent="0">
              <a:buFont typeface="Arial" panose="020B0604020202020204" pitchFamily="34" charset="0"/>
              <a:buNone/>
            </a:pPr>
            <a:endParaRPr lang="fr-FR" sz="1200" u="sng" dirty="0"/>
          </a:p>
          <a:p>
            <a:pPr marL="0" indent="0">
              <a:buFont typeface="Arial" panose="020B0604020202020204" pitchFamily="34" charset="0"/>
              <a:buNone/>
            </a:pPr>
            <a:r>
              <a:rPr lang="fr-FR" sz="1200" u="sng" dirty="0"/>
              <a:t>Actions du formateur :</a:t>
            </a:r>
            <a:r>
              <a:rPr lang="fr-FR" sz="1200" u="none" dirty="0"/>
              <a:t> Utiliser le lien de secours en cas de blocage avec la création de l’espace client </a:t>
            </a:r>
            <a:endParaRPr lang="fr-FR" sz="1200" dirty="0">
              <a:solidFill>
                <a:schemeClr val="bg1"/>
              </a:solidFill>
              <a:highlight>
                <a:srgbClr val="EA5B0F"/>
              </a:highlight>
            </a:endParaRPr>
          </a:p>
          <a:p>
            <a:pPr marL="0" indent="0">
              <a:buFont typeface="Arial" panose="020B0604020202020204" pitchFamily="34" charset="0"/>
              <a:buNone/>
            </a:pPr>
            <a:endParaRPr lang="fr-FR" sz="1200" u="none" dirty="0"/>
          </a:p>
          <a:p>
            <a:pPr marL="0" indent="0">
              <a:buFont typeface="Arial" panose="020B0604020202020204" pitchFamily="34" charset="0"/>
              <a:buNone/>
            </a:pPr>
            <a:r>
              <a:rPr lang="fr-FR" sz="1200" u="sng" dirty="0"/>
              <a:t>Actions du groupe :</a:t>
            </a:r>
            <a:r>
              <a:rPr lang="fr-FR" sz="1200" u="none" dirty="0"/>
              <a:t> Ecouter / poser des questions si besoin </a:t>
            </a:r>
          </a:p>
          <a:p>
            <a:pPr marL="0" indent="0">
              <a:buFont typeface="Arial" panose="020B0604020202020204" pitchFamily="34" charset="0"/>
              <a:buNone/>
            </a:pPr>
            <a:endParaRPr lang="fr-FR" sz="1200" dirty="0"/>
          </a:p>
          <a:p>
            <a:pPr marL="0" indent="0">
              <a:buFont typeface="Arial" panose="020B0604020202020204" pitchFamily="34" charset="0"/>
              <a:buNone/>
            </a:pPr>
            <a:r>
              <a:rPr lang="fr-FR" sz="1200" u="sng" dirty="0"/>
              <a:t>Discours du formateur :</a:t>
            </a:r>
          </a:p>
          <a:p>
            <a:pPr marL="0" indent="0">
              <a:buFont typeface="Arial" panose="020B0604020202020204" pitchFamily="34" charset="0"/>
              <a:buNone/>
            </a:pPr>
            <a:endParaRPr lang="fr-FR" sz="1200" u="sng" dirty="0"/>
          </a:p>
          <a:p>
            <a:pPr marL="0" indent="0">
              <a:buFont typeface="Arial" panose="020B0604020202020204" pitchFamily="34" charset="0"/>
              <a:buNone/>
            </a:pPr>
            <a:r>
              <a:rPr lang="fr-FR" sz="1200" u="none" dirty="0"/>
              <a:t>Le client doit cliquer sur le lien internet. </a:t>
            </a:r>
            <a:endParaRPr lang="fr-FR" sz="1200" i="1" u="none" dirty="0"/>
          </a:p>
          <a:p>
            <a:pPr algn="l"/>
            <a:endParaRPr lang="fr-FR" sz="1200" i="1"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u="sng" dirty="0"/>
              <a:t>Transition :</a:t>
            </a:r>
            <a:r>
              <a:rPr lang="fr-FR" sz="1200" i="0" u="none" dirty="0"/>
              <a:t> Validation des cookies </a:t>
            </a:r>
            <a:endParaRPr lang="fr-FR" sz="1200" i="1" u="none" dirty="0"/>
          </a:p>
          <a:p>
            <a:pPr marL="0" indent="0">
              <a:buFont typeface="Arial" panose="020B0604020202020204" pitchFamily="34" charset="0"/>
              <a:buNone/>
            </a:pPr>
            <a:endParaRPr lang="fr-FR" sz="1200" u="sng" dirty="0"/>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5AE9D6-AAB1-1F49-88A5-FA15B546208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1279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768" y="4777194"/>
            <a:ext cx="5438140" cy="4651390"/>
          </a:xfrm>
        </p:spPr>
        <p:txBody>
          <a:bodyPr/>
          <a:lstStyle/>
          <a:p>
            <a:pPr marL="0" indent="0">
              <a:buFont typeface="Arial" panose="020B0604020202020204" pitchFamily="34" charset="0"/>
              <a:buNone/>
            </a:pPr>
            <a:r>
              <a:rPr lang="fr-FR" sz="1200" u="sng" dirty="0">
                <a:solidFill>
                  <a:schemeClr val="tx2"/>
                </a:solidFill>
                <a:latin typeface="bouygues"/>
              </a:rPr>
              <a:t>Ternaire pédagogique :</a:t>
            </a:r>
            <a:r>
              <a:rPr lang="fr-FR" sz="1200" u="none" dirty="0">
                <a:solidFill>
                  <a:schemeClr val="tx2"/>
                </a:solidFill>
                <a:latin typeface="bouygues"/>
              </a:rPr>
              <a:t> Apport</a:t>
            </a:r>
            <a:endParaRPr lang="fr-FR" sz="1200" u="sng" dirty="0">
              <a:solidFill>
                <a:schemeClr val="tx2"/>
              </a:solidFill>
              <a:latin typeface="bouygues"/>
            </a:endParaRPr>
          </a:p>
          <a:p>
            <a:pPr marL="0" indent="0">
              <a:buFont typeface="Arial" panose="020B0604020202020204" pitchFamily="34" charset="0"/>
              <a:buNone/>
            </a:pPr>
            <a:endParaRPr lang="fr-FR" sz="1200" u="sng"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Objectif de la séquence :</a:t>
            </a:r>
            <a:r>
              <a:rPr lang="fr-FR" sz="1200" u="none" dirty="0">
                <a:solidFill>
                  <a:schemeClr val="tx2"/>
                </a:solidFill>
                <a:latin typeface="bouygues"/>
              </a:rPr>
              <a:t> Envoyer le sms «  Création de l’espace client dans Be360 »</a:t>
            </a:r>
          </a:p>
          <a:p>
            <a:pPr marL="0" indent="0">
              <a:buFont typeface="Arial" panose="020B0604020202020204" pitchFamily="34" charset="0"/>
              <a:buNone/>
            </a:pPr>
            <a:endParaRPr lang="fr-FR" sz="1200" u="none"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Matériel utilisé lors de la séquence :</a:t>
            </a:r>
            <a:r>
              <a:rPr lang="fr-FR" sz="1200" u="none" dirty="0">
                <a:solidFill>
                  <a:schemeClr val="tx2"/>
                </a:solidFill>
                <a:latin typeface="bouygues"/>
              </a:rPr>
              <a:t> Slide</a:t>
            </a:r>
          </a:p>
          <a:p>
            <a:pPr marL="0" indent="0">
              <a:buFont typeface="Arial" panose="020B0604020202020204" pitchFamily="34" charset="0"/>
              <a:buNone/>
            </a:pPr>
            <a:endParaRPr lang="fr-FR" sz="1200"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Actions du formateur :</a:t>
            </a:r>
            <a:r>
              <a:rPr lang="fr-FR" sz="1200" u="none" dirty="0">
                <a:solidFill>
                  <a:schemeClr val="tx2"/>
                </a:solidFill>
                <a:latin typeface="bouygues"/>
              </a:rPr>
              <a:t> Présenter la slide avec animation </a:t>
            </a:r>
          </a:p>
          <a:p>
            <a:pPr marL="0" indent="0">
              <a:buFont typeface="Arial" panose="020B0604020202020204" pitchFamily="34" charset="0"/>
              <a:buNone/>
            </a:pPr>
            <a:endParaRPr lang="fr-FR" sz="1200" u="none"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Actions du groupe :</a:t>
            </a:r>
            <a:r>
              <a:rPr lang="fr-FR" sz="1200" u="none" dirty="0">
                <a:solidFill>
                  <a:schemeClr val="tx2"/>
                </a:solidFill>
                <a:latin typeface="bouygues"/>
              </a:rPr>
              <a:t> </a:t>
            </a:r>
          </a:p>
          <a:p>
            <a:pPr marL="0" indent="0">
              <a:buFont typeface="Arial" panose="020B0604020202020204" pitchFamily="34" charset="0"/>
              <a:buNone/>
            </a:pPr>
            <a:r>
              <a:rPr lang="fr-FR" sz="1200" u="none" dirty="0">
                <a:solidFill>
                  <a:schemeClr val="tx2"/>
                </a:solidFill>
                <a:latin typeface="bouygues"/>
              </a:rPr>
              <a:t>Ecouter / observer / poser des questions </a:t>
            </a:r>
          </a:p>
          <a:p>
            <a:pPr marL="0" indent="0">
              <a:buFont typeface="Arial" panose="020B0604020202020204" pitchFamily="34" charset="0"/>
              <a:buNone/>
            </a:pPr>
            <a:endParaRPr lang="fr-FR" sz="1200"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Discours du formateur :</a:t>
            </a:r>
            <a:endParaRPr lang="fr-FR" sz="1200" u="none" dirty="0">
              <a:solidFill>
                <a:schemeClr val="tx2"/>
              </a:solidFill>
              <a:latin typeface="bouygues"/>
            </a:endParaRPr>
          </a:p>
          <a:p>
            <a:pPr algn="l"/>
            <a:endParaRPr lang="fr-FR" dirty="0">
              <a:solidFill>
                <a:schemeClr val="tx2"/>
              </a:solidFill>
              <a:latin typeface="bouygues"/>
            </a:endParaRPr>
          </a:p>
          <a:p>
            <a:pPr algn="l"/>
            <a:r>
              <a:rPr lang="fr-FR" dirty="0">
                <a:solidFill>
                  <a:schemeClr val="tx2"/>
                </a:solidFill>
                <a:latin typeface="bouygues"/>
              </a:rPr>
              <a:t>Dans le menu télévente, sélectionner « Création espace client ( prospect) Vous devez sélectionner le motif Création espace client ( prospect ) . Dans le rectangle qui s’affiche à droite, indiquer le numéro de téléphone mobile du prospect, puis cliquer sur envoyer le sms. </a:t>
            </a:r>
          </a:p>
          <a:p>
            <a:pPr algn="l"/>
            <a:endParaRPr lang="fr-FR" b="1" dirty="0">
              <a:solidFill>
                <a:schemeClr val="tx2"/>
              </a:solidFill>
              <a:latin typeface="bouygues"/>
            </a:endParaRPr>
          </a:p>
          <a:p>
            <a:pPr algn="l"/>
            <a:r>
              <a:rPr lang="fr-FR" b="1" dirty="0">
                <a:solidFill>
                  <a:schemeClr val="tx2"/>
                </a:solidFill>
                <a:latin typeface="bouygues"/>
              </a:rPr>
              <a:t>Important : Vérifier la bonne saisie du numéro de téléphone. </a:t>
            </a:r>
          </a:p>
          <a:p>
            <a:pPr marL="0" indent="0">
              <a:buFont typeface="Arial" panose="020B0604020202020204" pitchFamily="34" charset="0"/>
              <a:buNone/>
            </a:pPr>
            <a:endParaRPr lang="fr-FR" sz="1200" i="1" u="none" dirty="0">
              <a:solidFill>
                <a:schemeClr val="tx2"/>
              </a:solidFill>
              <a:latin typeface="bouygues"/>
            </a:endParaRPr>
          </a:p>
          <a:p>
            <a:pPr marR="0" lvl="0" indent="0" fontAlgn="auto">
              <a:lnSpc>
                <a:spcPct val="100000"/>
              </a:lnSpc>
              <a:spcBef>
                <a:spcPts val="0"/>
              </a:spcBef>
              <a:spcAft>
                <a:spcPts val="0"/>
              </a:spcAft>
              <a:buClrTx/>
              <a:buSzTx/>
              <a:buFont typeface="Arial" panose="020B0604020202020204" pitchFamily="34" charset="0"/>
              <a:buNone/>
              <a:tabLst/>
              <a:defRPr/>
            </a:pPr>
            <a:r>
              <a:rPr lang="fr-FR" sz="1200" u="sng" dirty="0">
                <a:solidFill>
                  <a:schemeClr val="tx2"/>
                </a:solidFill>
                <a:latin typeface="bouygues"/>
              </a:rPr>
              <a:t>Transition </a:t>
            </a:r>
            <a:r>
              <a:rPr lang="fr-FR" dirty="0">
                <a:solidFill>
                  <a:schemeClr val="tx2"/>
                </a:solidFill>
                <a:latin typeface="bouygues"/>
              </a:rPr>
              <a:t>: Vu client réception du lien de téléchargement</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5AE9D6-AAB1-1F49-88A5-FA15B546208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52911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r>
              <a:rPr lang="fr-FR" sz="1200" u="sng" dirty="0"/>
              <a:t>Ternaire pédagogique :</a:t>
            </a:r>
            <a:r>
              <a:rPr lang="fr-FR" sz="1200" u="none" dirty="0"/>
              <a:t> Apport </a:t>
            </a:r>
            <a:endParaRPr lang="fr-FR" sz="1200" u="sng" dirty="0"/>
          </a:p>
          <a:p>
            <a:pPr marL="0" indent="0">
              <a:buFont typeface="Arial" panose="020B0604020202020204" pitchFamily="34" charset="0"/>
              <a:buNone/>
            </a:pPr>
            <a:endParaRPr lang="fr-FR" sz="1200" u="sng" dirty="0"/>
          </a:p>
          <a:p>
            <a:pPr marL="0" indent="0">
              <a:buFont typeface="Arial" panose="020B0604020202020204" pitchFamily="34" charset="0"/>
              <a:buNone/>
            </a:pPr>
            <a:r>
              <a:rPr lang="fr-FR" sz="1200" u="sng" dirty="0"/>
              <a:t>Actions du formateur :</a:t>
            </a:r>
            <a:r>
              <a:rPr lang="fr-FR" sz="1200" u="none" dirty="0"/>
              <a:t> Utiliser le lien de secours en cas de blocage avec la création de l’espace client </a:t>
            </a:r>
            <a:endParaRPr lang="fr-FR" sz="1200" dirty="0">
              <a:solidFill>
                <a:schemeClr val="bg1"/>
              </a:solidFill>
              <a:highlight>
                <a:srgbClr val="EA5B0F"/>
              </a:highlight>
            </a:endParaRPr>
          </a:p>
          <a:p>
            <a:pPr marL="0" indent="0">
              <a:buFont typeface="Arial" panose="020B0604020202020204" pitchFamily="34" charset="0"/>
              <a:buNone/>
            </a:pPr>
            <a:endParaRPr lang="fr-FR" sz="1200" u="none" dirty="0"/>
          </a:p>
          <a:p>
            <a:pPr marL="0" indent="0">
              <a:buFont typeface="Arial" panose="020B0604020202020204" pitchFamily="34" charset="0"/>
              <a:buNone/>
            </a:pPr>
            <a:r>
              <a:rPr lang="fr-FR" sz="1200" u="sng" dirty="0"/>
              <a:t>Actions du groupe :</a:t>
            </a:r>
            <a:r>
              <a:rPr lang="fr-FR" sz="1200" u="none" dirty="0"/>
              <a:t> Ecouter / poser des questions si besoin </a:t>
            </a:r>
          </a:p>
          <a:p>
            <a:pPr marL="0" indent="0">
              <a:buFont typeface="Arial" panose="020B0604020202020204" pitchFamily="34" charset="0"/>
              <a:buNone/>
            </a:pPr>
            <a:endParaRPr lang="fr-FR" sz="1200" dirty="0"/>
          </a:p>
          <a:p>
            <a:pPr marL="0" indent="0">
              <a:buFont typeface="Arial" panose="020B0604020202020204" pitchFamily="34" charset="0"/>
              <a:buNone/>
            </a:pPr>
            <a:r>
              <a:rPr lang="fr-FR" sz="1200" u="sng" dirty="0"/>
              <a:t>Discours du formateur :</a:t>
            </a:r>
          </a:p>
          <a:p>
            <a:pPr marL="0" indent="0">
              <a:buFont typeface="Arial" panose="020B0604020202020204" pitchFamily="34" charset="0"/>
              <a:buNone/>
            </a:pPr>
            <a:r>
              <a:rPr lang="fr-FR" sz="1200" u="none" dirty="0"/>
              <a:t>Le client doit cliquer sur « tout accepter »</a:t>
            </a:r>
            <a:endParaRPr lang="fr-FR" sz="1200" i="1" u="none" dirty="0"/>
          </a:p>
          <a:p>
            <a:pPr algn="l"/>
            <a:endParaRPr lang="fr-FR" sz="1200" i="1"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u="sng" dirty="0"/>
              <a:t>Transition :</a:t>
            </a:r>
            <a:r>
              <a:rPr lang="fr-FR" sz="1200" i="0" u="none" dirty="0"/>
              <a:t> Saisir le code d’identification </a:t>
            </a:r>
            <a:endParaRPr lang="fr-FR" sz="1200" i="1" u="none" dirty="0"/>
          </a:p>
          <a:p>
            <a:pPr marL="0" indent="0">
              <a:buFont typeface="Arial" panose="020B0604020202020204" pitchFamily="34" charset="0"/>
              <a:buNone/>
            </a:pPr>
            <a:endParaRPr lang="fr-FR" sz="1200" u="sng" dirty="0"/>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5AE9D6-AAB1-1F49-88A5-FA15B546208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34455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r>
              <a:rPr lang="fr-FR" sz="1200" u="sng" dirty="0"/>
              <a:t>Ternaire pédagogique :</a:t>
            </a:r>
            <a:r>
              <a:rPr lang="fr-FR" sz="1200" u="none" dirty="0"/>
              <a:t> Apport </a:t>
            </a:r>
            <a:endParaRPr lang="fr-FR" sz="1200" u="sng" dirty="0"/>
          </a:p>
          <a:p>
            <a:pPr marL="0" indent="0">
              <a:buFont typeface="Arial" panose="020B0604020202020204" pitchFamily="34" charset="0"/>
              <a:buNone/>
            </a:pPr>
            <a:endParaRPr lang="fr-FR" sz="1200" u="sng" dirty="0"/>
          </a:p>
          <a:p>
            <a:pPr marL="0" indent="0">
              <a:buFont typeface="Arial" panose="020B0604020202020204" pitchFamily="34" charset="0"/>
              <a:buNone/>
            </a:pPr>
            <a:r>
              <a:rPr lang="fr-FR" sz="1200" u="sng" dirty="0"/>
              <a:t>Actions du formateur :</a:t>
            </a:r>
            <a:r>
              <a:rPr lang="fr-FR" sz="1200" u="none" dirty="0"/>
              <a:t> Utiliser le lien de secours en cas de blocage avec la création de l’espace client </a:t>
            </a:r>
            <a:endParaRPr lang="fr-FR" sz="1200" dirty="0">
              <a:solidFill>
                <a:schemeClr val="bg1"/>
              </a:solidFill>
              <a:highlight>
                <a:srgbClr val="EA5B0F"/>
              </a:highlight>
            </a:endParaRPr>
          </a:p>
          <a:p>
            <a:pPr marL="0" indent="0">
              <a:buFont typeface="Arial" panose="020B0604020202020204" pitchFamily="34" charset="0"/>
              <a:buNone/>
            </a:pPr>
            <a:endParaRPr lang="fr-FR" sz="1200" u="none" dirty="0"/>
          </a:p>
          <a:p>
            <a:pPr marL="0" indent="0">
              <a:buFont typeface="Arial" panose="020B0604020202020204" pitchFamily="34" charset="0"/>
              <a:buNone/>
            </a:pPr>
            <a:r>
              <a:rPr lang="fr-FR" sz="1200" u="sng" dirty="0"/>
              <a:t>Actions du groupe :</a:t>
            </a:r>
            <a:r>
              <a:rPr lang="fr-FR" sz="1200" u="none" dirty="0"/>
              <a:t> Ecouter / poser des questions si besoin </a:t>
            </a:r>
          </a:p>
          <a:p>
            <a:pPr marL="0" indent="0">
              <a:buFont typeface="Arial" panose="020B0604020202020204" pitchFamily="34" charset="0"/>
              <a:buNone/>
            </a:pPr>
            <a:endParaRPr lang="fr-FR" sz="1200" dirty="0"/>
          </a:p>
          <a:p>
            <a:pPr marL="0" indent="0">
              <a:buFont typeface="Arial" panose="020B0604020202020204" pitchFamily="34" charset="0"/>
              <a:buNone/>
            </a:pPr>
            <a:r>
              <a:rPr lang="fr-FR" sz="1200" u="sng" dirty="0"/>
              <a:t>Discours du formateur :</a:t>
            </a:r>
          </a:p>
          <a:p>
            <a:pPr marL="0" indent="0">
              <a:buFont typeface="Arial" panose="020B0604020202020204" pitchFamily="34" charset="0"/>
              <a:buNone/>
            </a:pPr>
            <a:r>
              <a:rPr lang="fr-FR" sz="1200" u="none" dirty="0"/>
              <a:t>Le client doit cliquer sur recevoir mon code d’identification. Son code ne lui sera pas envoyé sur son téléphone mais sur sa boite mail.  </a:t>
            </a:r>
            <a:endParaRPr lang="fr-FR" sz="1200" i="1" u="none" dirty="0"/>
          </a:p>
          <a:p>
            <a:pPr algn="l"/>
            <a:endParaRPr lang="fr-FR" sz="1200" i="1"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u="sng" dirty="0"/>
              <a:t>Transition :</a:t>
            </a:r>
            <a:r>
              <a:rPr lang="fr-FR" sz="1200" i="0" u="none" dirty="0"/>
              <a:t> Le mail avec le code d’identification </a:t>
            </a:r>
            <a:endParaRPr lang="fr-FR" sz="1200" i="1" u="none" dirty="0"/>
          </a:p>
          <a:p>
            <a:pPr marL="0" indent="0">
              <a:buFont typeface="Arial" panose="020B0604020202020204" pitchFamily="34" charset="0"/>
              <a:buNone/>
            </a:pPr>
            <a:endParaRPr lang="fr-FR" sz="1200" u="sng" dirty="0"/>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5AE9D6-AAB1-1F49-88A5-FA15B546208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79560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r>
              <a:rPr lang="fr-FR" sz="1200" u="sng" dirty="0"/>
              <a:t>Ternaire pédagogique :</a:t>
            </a:r>
            <a:r>
              <a:rPr lang="fr-FR" sz="1200" u="none" dirty="0"/>
              <a:t> Apport </a:t>
            </a:r>
            <a:endParaRPr lang="fr-FR" sz="1200" u="sng" dirty="0"/>
          </a:p>
          <a:p>
            <a:pPr marL="0" indent="0">
              <a:buFont typeface="Arial" panose="020B0604020202020204" pitchFamily="34" charset="0"/>
              <a:buNone/>
            </a:pPr>
            <a:endParaRPr lang="fr-FR" sz="1200" u="sng" dirty="0"/>
          </a:p>
          <a:p>
            <a:pPr marL="0" indent="0">
              <a:buFont typeface="Arial" panose="020B0604020202020204" pitchFamily="34" charset="0"/>
              <a:buNone/>
            </a:pPr>
            <a:r>
              <a:rPr lang="fr-FR" sz="1200" u="sng" dirty="0"/>
              <a:t>Actions du formateur :</a:t>
            </a:r>
            <a:r>
              <a:rPr lang="fr-FR" sz="1200" u="none" dirty="0"/>
              <a:t> Utiliser le lien de secours en cas de blocage avec la création de l’espace client </a:t>
            </a:r>
            <a:endParaRPr lang="fr-FR" sz="1200" dirty="0">
              <a:solidFill>
                <a:schemeClr val="bg1"/>
              </a:solidFill>
              <a:highlight>
                <a:srgbClr val="EA5B0F"/>
              </a:highlight>
            </a:endParaRPr>
          </a:p>
          <a:p>
            <a:pPr marL="0" indent="0">
              <a:buFont typeface="Arial" panose="020B0604020202020204" pitchFamily="34" charset="0"/>
              <a:buNone/>
            </a:pPr>
            <a:endParaRPr lang="fr-FR" sz="1200" u="none" dirty="0"/>
          </a:p>
          <a:p>
            <a:pPr marL="0" indent="0">
              <a:buFont typeface="Arial" panose="020B0604020202020204" pitchFamily="34" charset="0"/>
              <a:buNone/>
            </a:pPr>
            <a:r>
              <a:rPr lang="fr-FR" sz="1200" u="sng" dirty="0"/>
              <a:t>Actions du groupe :</a:t>
            </a:r>
            <a:r>
              <a:rPr lang="fr-FR" sz="1200" u="none" dirty="0"/>
              <a:t> Ecouter / poser des questions si besoin </a:t>
            </a:r>
          </a:p>
          <a:p>
            <a:pPr marL="0" indent="0">
              <a:buFont typeface="Arial" panose="020B0604020202020204" pitchFamily="34" charset="0"/>
              <a:buNone/>
            </a:pPr>
            <a:endParaRPr lang="fr-FR" sz="1200" dirty="0"/>
          </a:p>
          <a:p>
            <a:pPr marL="0" indent="0">
              <a:buFont typeface="Arial" panose="020B0604020202020204" pitchFamily="34" charset="0"/>
              <a:buNone/>
            </a:pPr>
            <a:r>
              <a:rPr lang="fr-FR" sz="1200" u="sng" dirty="0"/>
              <a:t>Discours du formateur :</a:t>
            </a:r>
          </a:p>
          <a:p>
            <a:pPr marL="0" indent="0">
              <a:buFont typeface="Arial" panose="020B0604020202020204" pitchFamily="34" charset="0"/>
              <a:buNone/>
            </a:pPr>
            <a:r>
              <a:rPr lang="fr-FR" sz="1200" u="none" dirty="0"/>
              <a:t>Le client doit se rendre sur sa boite mail afin de récupérer le code, celui-ci à une validité de 10min. </a:t>
            </a:r>
          </a:p>
          <a:p>
            <a:pPr marL="0" indent="0">
              <a:buFont typeface="Arial" panose="020B0604020202020204" pitchFamily="34" charset="0"/>
              <a:buNone/>
            </a:pPr>
            <a:endParaRPr lang="fr-FR" sz="1200" i="1"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u="sng" dirty="0"/>
              <a:t>Transition :</a:t>
            </a:r>
            <a:r>
              <a:rPr lang="fr-FR" sz="1200" i="0" u="none" dirty="0"/>
              <a:t> Saisie du code </a:t>
            </a:r>
            <a:endParaRPr lang="fr-FR" sz="1200" i="1" u="none" dirty="0"/>
          </a:p>
          <a:p>
            <a:pPr marL="0" indent="0">
              <a:buFont typeface="Arial" panose="020B0604020202020204" pitchFamily="34" charset="0"/>
              <a:buNone/>
            </a:pPr>
            <a:endParaRPr lang="fr-FR" sz="1200" u="sng" dirty="0"/>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5AE9D6-AAB1-1F49-88A5-FA15B546208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78454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r>
              <a:rPr lang="fr-FR" sz="1200" u="sng" dirty="0"/>
              <a:t>Ternaire pédagogique :</a:t>
            </a:r>
            <a:r>
              <a:rPr lang="fr-FR" sz="1200" u="none" dirty="0"/>
              <a:t> Apport </a:t>
            </a:r>
            <a:endParaRPr lang="fr-FR" sz="1200" u="sng" dirty="0"/>
          </a:p>
          <a:p>
            <a:pPr marL="0" indent="0">
              <a:buFont typeface="Arial" panose="020B0604020202020204" pitchFamily="34" charset="0"/>
              <a:buNone/>
            </a:pPr>
            <a:endParaRPr lang="fr-FR" sz="1200" u="sng" dirty="0"/>
          </a:p>
          <a:p>
            <a:pPr marL="0" indent="0">
              <a:buFont typeface="Arial" panose="020B0604020202020204" pitchFamily="34" charset="0"/>
              <a:buNone/>
            </a:pPr>
            <a:r>
              <a:rPr lang="fr-FR" sz="1200" u="sng" dirty="0"/>
              <a:t>Actions du formateur :</a:t>
            </a:r>
            <a:r>
              <a:rPr lang="fr-FR" sz="1200" u="none" dirty="0"/>
              <a:t> Utiliser le lien de secours en cas de blocage avec la création de l’espace client </a:t>
            </a:r>
            <a:endParaRPr lang="fr-FR" sz="1200" dirty="0">
              <a:solidFill>
                <a:schemeClr val="bg1"/>
              </a:solidFill>
              <a:highlight>
                <a:srgbClr val="EA5B0F"/>
              </a:highlight>
            </a:endParaRPr>
          </a:p>
          <a:p>
            <a:pPr marL="0" indent="0">
              <a:buFont typeface="Arial" panose="020B0604020202020204" pitchFamily="34" charset="0"/>
              <a:buNone/>
            </a:pPr>
            <a:endParaRPr lang="fr-FR" sz="1200" u="none" dirty="0"/>
          </a:p>
          <a:p>
            <a:pPr marL="0" indent="0">
              <a:buFont typeface="Arial" panose="020B0604020202020204" pitchFamily="34" charset="0"/>
              <a:buNone/>
            </a:pPr>
            <a:r>
              <a:rPr lang="fr-FR" sz="1200" u="sng" dirty="0"/>
              <a:t>Actions du groupe :</a:t>
            </a:r>
            <a:r>
              <a:rPr lang="fr-FR" sz="1200" u="none" dirty="0"/>
              <a:t> Ecouter / poser des questions si besoin </a:t>
            </a:r>
          </a:p>
          <a:p>
            <a:pPr marL="0" indent="0">
              <a:buFont typeface="Arial" panose="020B0604020202020204" pitchFamily="34" charset="0"/>
              <a:buNone/>
            </a:pPr>
            <a:endParaRPr lang="fr-FR" sz="1200" dirty="0"/>
          </a:p>
          <a:p>
            <a:pPr marL="0" indent="0">
              <a:buFont typeface="Arial" panose="020B0604020202020204" pitchFamily="34" charset="0"/>
              <a:buNone/>
            </a:pPr>
            <a:r>
              <a:rPr lang="fr-FR" sz="1200" u="sng" dirty="0"/>
              <a:t>Discours du formateur :</a:t>
            </a:r>
          </a:p>
          <a:p>
            <a:pPr marL="0" indent="0">
              <a:buFont typeface="Arial" panose="020B0604020202020204" pitchFamily="34" charset="0"/>
              <a:buNone/>
            </a:pPr>
            <a:r>
              <a:rPr lang="fr-FR" sz="1200" u="none" dirty="0"/>
              <a:t>Le client saisie le code, puis il devra suivre le même parcours vu précédemment.</a:t>
            </a:r>
          </a:p>
          <a:p>
            <a:pPr marL="0" indent="0">
              <a:buFont typeface="Arial" panose="020B0604020202020204" pitchFamily="34" charset="0"/>
              <a:buNone/>
            </a:pPr>
            <a:endParaRPr lang="fr-FR" sz="1200" i="1"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u="sng" dirty="0"/>
              <a:t>Transition :</a:t>
            </a:r>
            <a:r>
              <a:rPr lang="fr-FR" sz="1200" i="0" u="none" dirty="0"/>
              <a:t> Les autres étapes </a:t>
            </a:r>
            <a:endParaRPr lang="fr-FR" sz="1200" i="1" u="none" dirty="0"/>
          </a:p>
          <a:p>
            <a:pPr marL="0" indent="0">
              <a:buFont typeface="Arial" panose="020B0604020202020204" pitchFamily="34" charset="0"/>
              <a:buNone/>
            </a:pPr>
            <a:endParaRPr lang="fr-FR" sz="1200" u="sng" dirty="0"/>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5AE9D6-AAB1-1F49-88A5-FA15B546208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27907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r>
              <a:rPr lang="fr-FR" sz="1200" u="sng" dirty="0"/>
              <a:t>Ternaire pédagogique :</a:t>
            </a:r>
            <a:r>
              <a:rPr lang="fr-FR" sz="1200" u="none" dirty="0"/>
              <a:t> Apport </a:t>
            </a:r>
            <a:endParaRPr lang="fr-FR" sz="1200" u="sng" dirty="0"/>
          </a:p>
          <a:p>
            <a:pPr marL="0" indent="0">
              <a:buFont typeface="Arial" panose="020B0604020202020204" pitchFamily="34" charset="0"/>
              <a:buNone/>
            </a:pPr>
            <a:endParaRPr lang="fr-FR" sz="1200" u="sng" dirty="0"/>
          </a:p>
          <a:p>
            <a:pPr marL="0" indent="0">
              <a:buFont typeface="Arial" panose="020B0604020202020204" pitchFamily="34" charset="0"/>
              <a:buNone/>
            </a:pPr>
            <a:r>
              <a:rPr lang="fr-FR" sz="1200" u="sng" dirty="0"/>
              <a:t>Actions du formateur :</a:t>
            </a:r>
            <a:r>
              <a:rPr lang="fr-FR" sz="1200" u="none" dirty="0"/>
              <a:t> Utiliser le lien de secours en cas de blocage avec la création de l’espace client </a:t>
            </a:r>
            <a:endParaRPr lang="fr-FR" sz="1200" dirty="0">
              <a:solidFill>
                <a:schemeClr val="bg1"/>
              </a:solidFill>
              <a:highlight>
                <a:srgbClr val="EA5B0F"/>
              </a:highlight>
            </a:endParaRPr>
          </a:p>
          <a:p>
            <a:pPr marL="0" indent="0">
              <a:buFont typeface="Arial" panose="020B0604020202020204" pitchFamily="34" charset="0"/>
              <a:buNone/>
            </a:pPr>
            <a:endParaRPr lang="fr-FR" sz="1200" u="none" dirty="0"/>
          </a:p>
          <a:p>
            <a:pPr marL="0" indent="0">
              <a:buFont typeface="Arial" panose="020B0604020202020204" pitchFamily="34" charset="0"/>
              <a:buNone/>
            </a:pPr>
            <a:r>
              <a:rPr lang="fr-FR" sz="1200" u="sng" dirty="0"/>
              <a:t>Actions du groupe :</a:t>
            </a:r>
            <a:r>
              <a:rPr lang="fr-FR" sz="1200" u="none" dirty="0"/>
              <a:t> Ecouter / poser des questions si besoin </a:t>
            </a:r>
          </a:p>
          <a:p>
            <a:pPr marL="0" indent="0">
              <a:buFont typeface="Arial" panose="020B0604020202020204" pitchFamily="34" charset="0"/>
              <a:buNone/>
            </a:pPr>
            <a:endParaRPr lang="fr-FR" sz="1200" dirty="0"/>
          </a:p>
          <a:p>
            <a:pPr marL="0" indent="0">
              <a:buFont typeface="Arial" panose="020B0604020202020204" pitchFamily="34" charset="0"/>
              <a:buNone/>
            </a:pPr>
            <a:r>
              <a:rPr lang="fr-FR" sz="1200" u="sng" dirty="0"/>
              <a:t>Discours du formateur :</a:t>
            </a:r>
          </a:p>
          <a:p>
            <a:pPr marL="0" indent="0">
              <a:buFont typeface="Arial" panose="020B0604020202020204" pitchFamily="34" charset="0"/>
              <a:buNone/>
            </a:pPr>
            <a:r>
              <a:rPr lang="fr-FR" sz="1200" u="none" dirty="0"/>
              <a:t>Le reste du parcours est identique à celui de l’espace client.</a:t>
            </a:r>
          </a:p>
          <a:p>
            <a:pPr marL="0" indent="0">
              <a:buFont typeface="Arial" panose="020B0604020202020204" pitchFamily="34" charset="0"/>
              <a:buNone/>
            </a:pPr>
            <a:endParaRPr lang="fr-FR" sz="1200" i="1"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u="sng" dirty="0"/>
              <a:t>Transition :</a:t>
            </a:r>
            <a:r>
              <a:rPr lang="fr-FR" sz="1200" i="0" u="none" dirty="0"/>
              <a:t> Comment savoir que ma vente est validée</a:t>
            </a:r>
            <a:endParaRPr lang="fr-FR" sz="1200" i="1" u="none" dirty="0"/>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5AE9D6-AAB1-1F49-88A5-FA15B546208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0169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768" y="4777194"/>
            <a:ext cx="5438140" cy="4291650"/>
          </a:xfrm>
        </p:spPr>
        <p:txBody>
          <a:bodyPr/>
          <a:lstStyle/>
          <a:p>
            <a:pPr marL="0" indent="0">
              <a:buFont typeface="Arial" panose="020B0604020202020204" pitchFamily="34" charset="0"/>
              <a:buNone/>
            </a:pPr>
            <a:r>
              <a:rPr lang="fr-FR" sz="1200" u="sng" dirty="0">
                <a:solidFill>
                  <a:schemeClr val="tx2"/>
                </a:solidFill>
                <a:latin typeface="bouygues"/>
              </a:rPr>
              <a:t>Ternaire pédagogique :</a:t>
            </a:r>
            <a:r>
              <a:rPr lang="fr-FR" sz="1200" u="none" dirty="0">
                <a:solidFill>
                  <a:schemeClr val="tx2"/>
                </a:solidFill>
                <a:latin typeface="bouygues"/>
              </a:rPr>
              <a:t> Apport</a:t>
            </a:r>
            <a:endParaRPr lang="fr-FR" sz="1200" u="sng" dirty="0">
              <a:solidFill>
                <a:schemeClr val="tx2"/>
              </a:solidFill>
              <a:latin typeface="bouygues"/>
            </a:endParaRPr>
          </a:p>
          <a:p>
            <a:pPr marL="0" indent="0">
              <a:buFont typeface="Arial" panose="020B0604020202020204" pitchFamily="34" charset="0"/>
              <a:buNone/>
            </a:pPr>
            <a:endParaRPr lang="fr-FR" sz="1200" u="sng"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Objectif de la séquence :</a:t>
            </a:r>
            <a:r>
              <a:rPr lang="fr-FR" sz="1200" u="none" dirty="0">
                <a:solidFill>
                  <a:schemeClr val="tx2"/>
                </a:solidFill>
                <a:latin typeface="bouygues"/>
              </a:rPr>
              <a:t> Accompagner le client dans la création de son espace </a:t>
            </a:r>
          </a:p>
          <a:p>
            <a:pPr marL="0" indent="0">
              <a:buFont typeface="Arial" panose="020B0604020202020204" pitchFamily="34" charset="0"/>
              <a:buNone/>
            </a:pPr>
            <a:endParaRPr lang="fr-FR" sz="1200" u="none"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Matériel utilisé lors de la séquence :</a:t>
            </a:r>
            <a:r>
              <a:rPr lang="fr-FR" sz="1200" u="none" dirty="0">
                <a:solidFill>
                  <a:schemeClr val="tx2"/>
                </a:solidFill>
                <a:latin typeface="bouygues"/>
              </a:rPr>
              <a:t> Slide</a:t>
            </a:r>
          </a:p>
          <a:p>
            <a:pPr marL="0" indent="0">
              <a:buFont typeface="Arial" panose="020B0604020202020204" pitchFamily="34" charset="0"/>
              <a:buNone/>
            </a:pPr>
            <a:endParaRPr lang="fr-FR" sz="1200"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Actions du formateur :</a:t>
            </a:r>
            <a:r>
              <a:rPr lang="fr-FR" sz="1200" u="none" dirty="0">
                <a:solidFill>
                  <a:schemeClr val="tx2"/>
                </a:solidFill>
                <a:latin typeface="bouygues"/>
              </a:rPr>
              <a:t> Présenter la slide avec animation </a:t>
            </a:r>
          </a:p>
          <a:p>
            <a:pPr marL="0" indent="0">
              <a:buFont typeface="Arial" panose="020B0604020202020204" pitchFamily="34" charset="0"/>
              <a:buNone/>
            </a:pPr>
            <a:endParaRPr lang="fr-FR" sz="1200" u="none"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Actions du groupe :</a:t>
            </a:r>
            <a:r>
              <a:rPr lang="fr-FR" sz="1200" u="none" dirty="0">
                <a:solidFill>
                  <a:schemeClr val="tx2"/>
                </a:solidFill>
                <a:latin typeface="bouygues"/>
              </a:rPr>
              <a:t> </a:t>
            </a:r>
          </a:p>
          <a:p>
            <a:pPr marL="0" indent="0">
              <a:buFont typeface="Arial" panose="020B0604020202020204" pitchFamily="34" charset="0"/>
              <a:buNone/>
            </a:pPr>
            <a:r>
              <a:rPr lang="fr-FR" sz="1200" u="none" dirty="0">
                <a:solidFill>
                  <a:schemeClr val="tx2"/>
                </a:solidFill>
                <a:latin typeface="bouygues"/>
              </a:rPr>
              <a:t>Ecouter / observer / poser des questions </a:t>
            </a:r>
          </a:p>
          <a:p>
            <a:pPr marL="0" indent="0">
              <a:buFont typeface="Arial" panose="020B0604020202020204" pitchFamily="34" charset="0"/>
              <a:buNone/>
            </a:pPr>
            <a:endParaRPr lang="fr-FR" sz="1200"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Discours du formateur :</a:t>
            </a:r>
          </a:p>
          <a:p>
            <a:pPr marL="0" indent="0">
              <a:buFont typeface="Arial" panose="020B0604020202020204" pitchFamily="34" charset="0"/>
              <a:buNone/>
            </a:pPr>
            <a:endParaRPr lang="fr-FR" sz="1200" u="sng" dirty="0">
              <a:solidFill>
                <a:schemeClr val="tx2"/>
              </a:solidFill>
              <a:latin typeface="bouygues"/>
            </a:endParaRPr>
          </a:p>
          <a:p>
            <a:pPr marL="0" indent="0">
              <a:buFont typeface="Arial" panose="020B0604020202020204" pitchFamily="34" charset="0"/>
              <a:buNone/>
            </a:pPr>
            <a:r>
              <a:rPr lang="fr-FR" sz="1200" u="none" dirty="0">
                <a:solidFill>
                  <a:schemeClr val="tx2"/>
                </a:solidFill>
                <a:latin typeface="bouygues"/>
              </a:rPr>
              <a:t>Maintenant nous sommes sur la vue client. Le prospect vient de recevoir le sms de Bouygues Telecom sur son mobile. </a:t>
            </a:r>
          </a:p>
          <a:p>
            <a:pPr marL="0" indent="0">
              <a:buFont typeface="Arial" panose="020B0604020202020204" pitchFamily="34" charset="0"/>
              <a:buNone/>
            </a:pPr>
            <a:r>
              <a:rPr lang="fr-FR" sz="1200" u="none" dirty="0">
                <a:solidFill>
                  <a:schemeClr val="tx2"/>
                </a:solidFill>
                <a:latin typeface="bouygues"/>
              </a:rPr>
              <a:t>Il va avoir besoin de vous pour l’accompagner sur l’ensemble des étapes. Vous devez faire équipe avec lui, pour cela vous devez être clair dans vos explications. </a:t>
            </a:r>
          </a:p>
          <a:p>
            <a:pPr marL="0" indent="0">
              <a:buFont typeface="Arial" panose="020B0604020202020204" pitchFamily="34" charset="0"/>
              <a:buNone/>
            </a:pPr>
            <a:r>
              <a:rPr lang="fr-FR" sz="1200" u="none" dirty="0">
                <a:solidFill>
                  <a:schemeClr val="tx2"/>
                </a:solidFill>
                <a:latin typeface="bouygues"/>
              </a:rPr>
              <a:t>A cette étape, demander au prospect d’ouvrir le sms qu’il vient de recevoir, puis de cliquer sur le lien internet en bleu.  </a:t>
            </a:r>
          </a:p>
          <a:p>
            <a:pPr marL="0" indent="0">
              <a:buFont typeface="Arial" panose="020B0604020202020204" pitchFamily="34" charset="0"/>
              <a:buNone/>
            </a:pPr>
            <a:r>
              <a:rPr lang="fr-FR" sz="1200" u="none" dirty="0">
                <a:solidFill>
                  <a:schemeClr val="tx2"/>
                </a:solidFill>
                <a:latin typeface="bouygues"/>
              </a:rPr>
              <a:t>Le lien va le rediriger vers le téléchargement de l’application Bouygues Telecom . </a:t>
            </a:r>
            <a:endParaRPr lang="fr-FR" dirty="0">
              <a:solidFill>
                <a:schemeClr val="tx2"/>
              </a:solidFill>
              <a:latin typeface="bouygues"/>
            </a:endParaRPr>
          </a:p>
          <a:p>
            <a:pPr algn="l"/>
            <a:endParaRPr lang="fr-FR" dirty="0">
              <a:solidFill>
                <a:schemeClr val="tx2"/>
              </a:solidFill>
              <a:latin typeface="bouygues"/>
            </a:endParaRPr>
          </a:p>
          <a:p>
            <a:pPr marR="0" lvl="0" indent="0" fontAlgn="auto">
              <a:lnSpc>
                <a:spcPct val="100000"/>
              </a:lnSpc>
              <a:spcBef>
                <a:spcPts val="0"/>
              </a:spcBef>
              <a:spcAft>
                <a:spcPts val="0"/>
              </a:spcAft>
              <a:buClrTx/>
              <a:buSzTx/>
              <a:buFont typeface="Arial" panose="020B0604020202020204" pitchFamily="34" charset="0"/>
              <a:buNone/>
              <a:tabLst/>
              <a:defRPr/>
            </a:pPr>
            <a:r>
              <a:rPr lang="fr-FR" sz="1200" u="sng" dirty="0">
                <a:solidFill>
                  <a:schemeClr val="tx2"/>
                </a:solidFill>
                <a:latin typeface="bouygues"/>
              </a:rPr>
              <a:t>Transition </a:t>
            </a:r>
            <a:r>
              <a:rPr lang="fr-FR" dirty="0">
                <a:solidFill>
                  <a:schemeClr val="tx2"/>
                </a:solidFill>
                <a:latin typeface="bouygues"/>
              </a:rPr>
              <a:t>: Téléchargement de l’application Bouygues Telecom </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5AE9D6-AAB1-1F49-88A5-FA15B546208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7536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768" y="4777194"/>
            <a:ext cx="5438140" cy="4467014"/>
          </a:xfrm>
        </p:spPr>
        <p:txBody>
          <a:bodyPr/>
          <a:lstStyle/>
          <a:p>
            <a:pPr marL="0" indent="0">
              <a:buFont typeface="Arial" panose="020B0604020202020204" pitchFamily="34" charset="0"/>
              <a:buNone/>
            </a:pPr>
            <a:r>
              <a:rPr lang="fr-FR" sz="1200" u="sng" dirty="0">
                <a:solidFill>
                  <a:schemeClr val="tx2"/>
                </a:solidFill>
                <a:latin typeface="bouygues"/>
              </a:rPr>
              <a:t>Ternaire pédagogique :</a:t>
            </a:r>
            <a:r>
              <a:rPr lang="fr-FR" sz="1200" u="none" dirty="0">
                <a:solidFill>
                  <a:schemeClr val="tx2"/>
                </a:solidFill>
                <a:latin typeface="bouygues"/>
              </a:rPr>
              <a:t> Apport</a:t>
            </a:r>
            <a:endParaRPr lang="fr-FR" sz="1200" u="sng" dirty="0">
              <a:solidFill>
                <a:schemeClr val="tx2"/>
              </a:solidFill>
              <a:latin typeface="bouygues"/>
            </a:endParaRPr>
          </a:p>
          <a:p>
            <a:pPr marL="0" indent="0">
              <a:buFont typeface="Arial" panose="020B0604020202020204" pitchFamily="34" charset="0"/>
              <a:buNone/>
            </a:pPr>
            <a:endParaRPr lang="fr-FR" sz="1200" u="sng"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Objectif de la séquence :</a:t>
            </a:r>
            <a:r>
              <a:rPr lang="fr-FR" sz="1200" u="none" dirty="0">
                <a:solidFill>
                  <a:schemeClr val="tx2"/>
                </a:solidFill>
                <a:latin typeface="bouygues"/>
              </a:rPr>
              <a:t> Accompagner le client dans le téléchargement de l’application Bouygues Telecom </a:t>
            </a:r>
          </a:p>
          <a:p>
            <a:pPr marL="0" indent="0">
              <a:buFont typeface="Arial" panose="020B0604020202020204" pitchFamily="34" charset="0"/>
              <a:buNone/>
            </a:pPr>
            <a:endParaRPr lang="fr-FR" sz="1200" u="none"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Matériel utilisé lors de la séquence :</a:t>
            </a:r>
            <a:r>
              <a:rPr lang="fr-FR" sz="1200" u="none" dirty="0">
                <a:solidFill>
                  <a:schemeClr val="tx2"/>
                </a:solidFill>
                <a:latin typeface="bouygues"/>
              </a:rPr>
              <a:t> Slide</a:t>
            </a:r>
          </a:p>
          <a:p>
            <a:pPr marL="0" indent="0">
              <a:buFont typeface="Arial" panose="020B0604020202020204" pitchFamily="34" charset="0"/>
              <a:buNone/>
            </a:pPr>
            <a:endParaRPr lang="fr-FR" sz="1200"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Actions du formateur :</a:t>
            </a:r>
            <a:r>
              <a:rPr lang="fr-FR" sz="1200" u="none" dirty="0">
                <a:solidFill>
                  <a:schemeClr val="tx2"/>
                </a:solidFill>
                <a:latin typeface="bouygues"/>
              </a:rPr>
              <a:t> Présenter la slide avec animation </a:t>
            </a:r>
          </a:p>
          <a:p>
            <a:pPr marL="0" indent="0">
              <a:buFont typeface="Arial" panose="020B0604020202020204" pitchFamily="34" charset="0"/>
              <a:buNone/>
            </a:pPr>
            <a:endParaRPr lang="fr-FR" sz="1200" u="none"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Actions du groupe :</a:t>
            </a:r>
            <a:r>
              <a:rPr lang="fr-FR" sz="1200" u="none" dirty="0">
                <a:solidFill>
                  <a:schemeClr val="tx2"/>
                </a:solidFill>
                <a:latin typeface="bouygues"/>
              </a:rPr>
              <a:t> </a:t>
            </a:r>
          </a:p>
          <a:p>
            <a:pPr marL="0" indent="0">
              <a:buFont typeface="Arial" panose="020B0604020202020204" pitchFamily="34" charset="0"/>
              <a:buNone/>
            </a:pPr>
            <a:r>
              <a:rPr lang="fr-FR" sz="1200" u="none" dirty="0">
                <a:solidFill>
                  <a:schemeClr val="tx2"/>
                </a:solidFill>
                <a:latin typeface="bouygues"/>
              </a:rPr>
              <a:t>Ecouter / observer / poser des questions </a:t>
            </a:r>
          </a:p>
          <a:p>
            <a:pPr marL="0" indent="0">
              <a:buFont typeface="Arial" panose="020B0604020202020204" pitchFamily="34" charset="0"/>
              <a:buNone/>
            </a:pPr>
            <a:endParaRPr lang="fr-FR" sz="1200"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Discours du formateur :</a:t>
            </a:r>
          </a:p>
          <a:p>
            <a:pPr marL="0" indent="0">
              <a:buFont typeface="Arial" panose="020B0604020202020204" pitchFamily="34" charset="0"/>
              <a:buNone/>
            </a:pPr>
            <a:endParaRPr lang="fr-FR" sz="1200" u="sng" dirty="0">
              <a:solidFill>
                <a:schemeClr val="tx2"/>
              </a:solidFill>
              <a:latin typeface="bouygues"/>
            </a:endParaRPr>
          </a:p>
          <a:p>
            <a:pPr marL="0" indent="0">
              <a:buFont typeface="Arial" panose="020B0604020202020204" pitchFamily="34" charset="0"/>
              <a:buNone/>
            </a:pPr>
            <a:r>
              <a:rPr lang="fr-FR" sz="1200" u="none" dirty="0">
                <a:solidFill>
                  <a:schemeClr val="tx2"/>
                </a:solidFill>
                <a:latin typeface="bouygues"/>
              </a:rPr>
              <a:t>Le prospect va être automatiquement redirigé vers le téléchargement de l’application Bouygues Telecom. </a:t>
            </a:r>
          </a:p>
          <a:p>
            <a:pPr marL="0" indent="0">
              <a:buFont typeface="Arial" panose="020B0604020202020204" pitchFamily="34" charset="0"/>
              <a:buNone/>
            </a:pPr>
            <a:r>
              <a:rPr lang="fr-FR" sz="1200" u="none" dirty="0">
                <a:solidFill>
                  <a:schemeClr val="tx2"/>
                </a:solidFill>
                <a:latin typeface="bouygues"/>
              </a:rPr>
              <a:t>Les téléphones de la marque Appel vers l’App store et pour les téléphones de la marque Android vers Google </a:t>
            </a:r>
            <a:r>
              <a:rPr lang="fr-FR" sz="1200" u="none" dirty="0" err="1">
                <a:solidFill>
                  <a:schemeClr val="tx2"/>
                </a:solidFill>
                <a:latin typeface="bouygues"/>
              </a:rPr>
              <a:t>play</a:t>
            </a:r>
            <a:r>
              <a:rPr lang="fr-FR" sz="1200" u="none" dirty="0">
                <a:solidFill>
                  <a:schemeClr val="tx2"/>
                </a:solidFill>
                <a:latin typeface="bouygues"/>
              </a:rPr>
              <a:t>.</a:t>
            </a:r>
          </a:p>
          <a:p>
            <a:pPr marL="0" indent="0">
              <a:buFont typeface="Arial" panose="020B0604020202020204" pitchFamily="34" charset="0"/>
              <a:buNone/>
            </a:pPr>
            <a:endParaRPr lang="fr-FR" sz="1200" u="none" dirty="0">
              <a:solidFill>
                <a:schemeClr val="tx2"/>
              </a:solidFill>
              <a:latin typeface="bouygues"/>
            </a:endParaRPr>
          </a:p>
          <a:p>
            <a:pPr marL="0" indent="0">
              <a:buFont typeface="Arial" panose="020B0604020202020204" pitchFamily="34" charset="0"/>
              <a:buNone/>
            </a:pPr>
            <a:r>
              <a:rPr lang="fr-FR" sz="1200" u="none" dirty="0">
                <a:solidFill>
                  <a:schemeClr val="tx2"/>
                </a:solidFill>
                <a:latin typeface="bouygues"/>
              </a:rPr>
              <a:t>Demander au client de cliquer sur télécharger l’application</a:t>
            </a:r>
            <a:endParaRPr lang="fr-FR" dirty="0">
              <a:solidFill>
                <a:schemeClr val="tx2"/>
              </a:solidFill>
              <a:latin typeface="bouygues"/>
            </a:endParaRPr>
          </a:p>
          <a:p>
            <a:pPr algn="l"/>
            <a:endParaRPr lang="fr-FR" dirty="0">
              <a:solidFill>
                <a:schemeClr val="tx2"/>
              </a:solidFill>
              <a:latin typeface="bouygues"/>
            </a:endParaRPr>
          </a:p>
          <a:p>
            <a:pPr marR="0" lvl="0" indent="0" fontAlgn="auto">
              <a:lnSpc>
                <a:spcPct val="100000"/>
              </a:lnSpc>
              <a:spcBef>
                <a:spcPts val="0"/>
              </a:spcBef>
              <a:spcAft>
                <a:spcPts val="0"/>
              </a:spcAft>
              <a:buClrTx/>
              <a:buSzTx/>
              <a:buFont typeface="Arial" panose="020B0604020202020204" pitchFamily="34" charset="0"/>
              <a:buNone/>
              <a:tabLst/>
              <a:defRPr/>
            </a:pPr>
            <a:r>
              <a:rPr lang="fr-FR" sz="1200" u="sng" dirty="0">
                <a:solidFill>
                  <a:schemeClr val="tx2"/>
                </a:solidFill>
                <a:latin typeface="bouygues"/>
              </a:rPr>
              <a:t>Transition </a:t>
            </a:r>
            <a:r>
              <a:rPr lang="fr-FR" dirty="0">
                <a:solidFill>
                  <a:schemeClr val="tx2"/>
                </a:solidFill>
                <a:latin typeface="bouygues"/>
              </a:rPr>
              <a:t>: Création de l’ identifiant</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5AE9D6-AAB1-1F49-88A5-FA15B546208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4629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565150"/>
            <a:ext cx="5953125" cy="3349625"/>
          </a:xfrm>
        </p:spPr>
      </p:sp>
      <p:sp>
        <p:nvSpPr>
          <p:cNvPr id="3" name="Espace réservé des notes 2"/>
          <p:cNvSpPr>
            <a:spLocks noGrp="1"/>
          </p:cNvSpPr>
          <p:nvPr>
            <p:ph type="body" idx="1"/>
          </p:nvPr>
        </p:nvSpPr>
        <p:spPr>
          <a:xfrm>
            <a:off x="679767" y="4501621"/>
            <a:ext cx="5438140" cy="5118367"/>
          </a:xfrm>
        </p:spPr>
        <p:txBody>
          <a:bodyPr/>
          <a:lstStyle/>
          <a:p>
            <a:pPr marL="0" indent="0">
              <a:buFont typeface="Arial" panose="020B0604020202020204" pitchFamily="34" charset="0"/>
              <a:buNone/>
            </a:pPr>
            <a:r>
              <a:rPr lang="fr-FR" u="sng" dirty="0">
                <a:solidFill>
                  <a:schemeClr val="tx2"/>
                </a:solidFill>
                <a:latin typeface="bouygues"/>
              </a:rPr>
              <a:t>Ternaire pédagogique :</a:t>
            </a:r>
            <a:r>
              <a:rPr lang="fr-FR" u="none" dirty="0">
                <a:solidFill>
                  <a:schemeClr val="tx2"/>
                </a:solidFill>
                <a:latin typeface="bouygues"/>
              </a:rPr>
              <a:t> Apport</a:t>
            </a:r>
            <a:endParaRPr lang="fr-FR" u="sng" dirty="0">
              <a:solidFill>
                <a:schemeClr val="tx2"/>
              </a:solidFill>
              <a:latin typeface="bouygues"/>
            </a:endParaRPr>
          </a:p>
          <a:p>
            <a:pPr marL="0" indent="0">
              <a:buFont typeface="Arial" panose="020B0604020202020204" pitchFamily="34" charset="0"/>
              <a:buNone/>
            </a:pPr>
            <a:endParaRPr lang="fr-FR" u="sng" dirty="0">
              <a:solidFill>
                <a:schemeClr val="tx2"/>
              </a:solidFill>
              <a:latin typeface="bouygues"/>
            </a:endParaRPr>
          </a:p>
          <a:p>
            <a:pPr marL="0" indent="0">
              <a:buFont typeface="Arial" panose="020B0604020202020204" pitchFamily="34" charset="0"/>
              <a:buNone/>
            </a:pPr>
            <a:r>
              <a:rPr lang="fr-FR" u="sng" dirty="0">
                <a:solidFill>
                  <a:schemeClr val="tx2"/>
                </a:solidFill>
                <a:latin typeface="bouygues"/>
              </a:rPr>
              <a:t>Objectif de la séquence :</a:t>
            </a:r>
            <a:r>
              <a:rPr lang="fr-FR" u="none" dirty="0">
                <a:solidFill>
                  <a:schemeClr val="tx2"/>
                </a:solidFill>
                <a:latin typeface="bouygues"/>
              </a:rPr>
              <a:t> Accompagner le client dans la saisie de ses identifiants </a:t>
            </a:r>
          </a:p>
          <a:p>
            <a:pPr marL="0" indent="0">
              <a:buFont typeface="Arial" panose="020B0604020202020204" pitchFamily="34" charset="0"/>
              <a:buNone/>
            </a:pPr>
            <a:endParaRPr lang="fr-FR" u="none" dirty="0">
              <a:solidFill>
                <a:schemeClr val="tx2"/>
              </a:solidFill>
              <a:latin typeface="bouygues"/>
            </a:endParaRPr>
          </a:p>
          <a:p>
            <a:pPr marL="0" indent="0">
              <a:buFont typeface="Arial" panose="020B0604020202020204" pitchFamily="34" charset="0"/>
              <a:buNone/>
            </a:pPr>
            <a:r>
              <a:rPr lang="fr-FR" u="sng" dirty="0">
                <a:solidFill>
                  <a:schemeClr val="tx2"/>
                </a:solidFill>
                <a:latin typeface="bouygues"/>
              </a:rPr>
              <a:t>Matériel utilisé lors de la séquence :</a:t>
            </a:r>
            <a:r>
              <a:rPr lang="fr-FR" u="none" dirty="0">
                <a:solidFill>
                  <a:schemeClr val="tx2"/>
                </a:solidFill>
                <a:latin typeface="bouygues"/>
              </a:rPr>
              <a:t> Slide</a:t>
            </a:r>
          </a:p>
          <a:p>
            <a:pPr marL="0" indent="0">
              <a:buFont typeface="Arial" panose="020B0604020202020204" pitchFamily="34" charset="0"/>
              <a:buNone/>
            </a:pPr>
            <a:endParaRPr lang="fr-FR" dirty="0">
              <a:solidFill>
                <a:schemeClr val="tx2"/>
              </a:solidFill>
              <a:latin typeface="bouygues"/>
            </a:endParaRPr>
          </a:p>
          <a:p>
            <a:pPr marL="0" indent="0">
              <a:buFont typeface="Arial" panose="020B0604020202020204" pitchFamily="34" charset="0"/>
              <a:buNone/>
            </a:pPr>
            <a:r>
              <a:rPr lang="fr-FR" u="sng" dirty="0">
                <a:solidFill>
                  <a:schemeClr val="tx2"/>
                </a:solidFill>
                <a:latin typeface="bouygues"/>
              </a:rPr>
              <a:t>Actions du formateur :</a:t>
            </a:r>
            <a:r>
              <a:rPr lang="fr-FR" u="none" dirty="0">
                <a:solidFill>
                  <a:schemeClr val="tx2"/>
                </a:solidFill>
                <a:latin typeface="bouygues"/>
              </a:rPr>
              <a:t> Présenter la slide avec animation </a:t>
            </a:r>
          </a:p>
          <a:p>
            <a:pPr marL="0" indent="0">
              <a:buFont typeface="Arial" panose="020B0604020202020204" pitchFamily="34" charset="0"/>
              <a:buNone/>
            </a:pPr>
            <a:endParaRPr lang="fr-FR" u="none" dirty="0">
              <a:solidFill>
                <a:schemeClr val="tx2"/>
              </a:solidFill>
              <a:latin typeface="bouygues"/>
            </a:endParaRPr>
          </a:p>
          <a:p>
            <a:pPr marL="0" indent="0">
              <a:buFont typeface="Arial" panose="020B0604020202020204" pitchFamily="34" charset="0"/>
              <a:buNone/>
            </a:pPr>
            <a:r>
              <a:rPr lang="fr-FR" u="sng" dirty="0">
                <a:solidFill>
                  <a:schemeClr val="tx2"/>
                </a:solidFill>
                <a:latin typeface="bouygues"/>
              </a:rPr>
              <a:t>Actions du groupe :</a:t>
            </a:r>
            <a:r>
              <a:rPr lang="fr-FR" u="none" dirty="0">
                <a:solidFill>
                  <a:schemeClr val="tx2"/>
                </a:solidFill>
                <a:latin typeface="bouygues"/>
              </a:rPr>
              <a:t> </a:t>
            </a:r>
          </a:p>
          <a:p>
            <a:pPr marL="0" indent="0">
              <a:buFont typeface="Arial" panose="020B0604020202020204" pitchFamily="34" charset="0"/>
              <a:buNone/>
            </a:pPr>
            <a:r>
              <a:rPr lang="fr-FR" u="none" dirty="0">
                <a:solidFill>
                  <a:schemeClr val="tx2"/>
                </a:solidFill>
                <a:latin typeface="bouygues"/>
              </a:rPr>
              <a:t>Ecouter / observer / poser des questions </a:t>
            </a:r>
          </a:p>
          <a:p>
            <a:pPr marL="0" indent="0">
              <a:buFont typeface="Arial" panose="020B0604020202020204" pitchFamily="34" charset="0"/>
              <a:buNone/>
            </a:pPr>
            <a:endParaRPr lang="fr-FR" dirty="0">
              <a:solidFill>
                <a:schemeClr val="tx2"/>
              </a:solidFill>
              <a:latin typeface="bouygues"/>
            </a:endParaRPr>
          </a:p>
          <a:p>
            <a:pPr marL="0" indent="0">
              <a:buFont typeface="Arial" panose="020B0604020202020204" pitchFamily="34" charset="0"/>
              <a:buNone/>
            </a:pPr>
            <a:r>
              <a:rPr lang="fr-FR" u="sng" dirty="0">
                <a:solidFill>
                  <a:schemeClr val="tx2"/>
                </a:solidFill>
                <a:latin typeface="bouygues"/>
              </a:rPr>
              <a:t>Discours du formateur :</a:t>
            </a:r>
          </a:p>
          <a:p>
            <a:pPr marL="0" indent="0">
              <a:buFont typeface="Arial" panose="020B0604020202020204" pitchFamily="34" charset="0"/>
              <a:buNone/>
            </a:pPr>
            <a:endParaRPr lang="fr-FR" u="sng" dirty="0">
              <a:solidFill>
                <a:schemeClr val="tx2"/>
              </a:solidFill>
              <a:latin typeface="bouygues"/>
            </a:endParaRPr>
          </a:p>
          <a:p>
            <a:pPr marL="0" indent="0">
              <a:buFont typeface="Arial" panose="020B0604020202020204" pitchFamily="34" charset="0"/>
              <a:buNone/>
            </a:pPr>
            <a:r>
              <a:rPr lang="fr-FR" u="none" dirty="0">
                <a:solidFill>
                  <a:schemeClr val="tx2"/>
                </a:solidFill>
                <a:latin typeface="bouygues"/>
              </a:rPr>
              <a:t>Le prospect doit maintenant inscrire son identifiant et son nom de famille.</a:t>
            </a:r>
          </a:p>
          <a:p>
            <a:pPr marL="0" indent="0">
              <a:buFont typeface="Arial" panose="020B0604020202020204" pitchFamily="34" charset="0"/>
              <a:buNone/>
            </a:pPr>
            <a:r>
              <a:rPr lang="fr-FR" u="none" dirty="0">
                <a:solidFill>
                  <a:schemeClr val="tx2"/>
                </a:solidFill>
                <a:latin typeface="bouygues"/>
              </a:rPr>
              <a:t>Pour l’identifiant il s’agit du </a:t>
            </a:r>
            <a:r>
              <a:rPr lang="fr-FR" dirty="0">
                <a:solidFill>
                  <a:schemeClr val="tx2"/>
                </a:solidFill>
                <a:latin typeface="bouygues"/>
              </a:rPr>
              <a:t>numéro de téléphone, adresse mail communiqué lors de la souscription.</a:t>
            </a:r>
          </a:p>
          <a:p>
            <a:pPr marL="0" indent="0">
              <a:buFont typeface="Arial" panose="020B0604020202020204" pitchFamily="34" charset="0"/>
              <a:buNone/>
            </a:pPr>
            <a:r>
              <a:rPr lang="fr-FR" dirty="0">
                <a:solidFill>
                  <a:schemeClr val="tx2"/>
                </a:solidFill>
                <a:latin typeface="bouygues"/>
              </a:rPr>
              <a:t>Pour le nom de famille il s’agit de celui que vous avez indiqué sur le contrat. </a:t>
            </a:r>
          </a:p>
          <a:p>
            <a:pPr marL="0" indent="0">
              <a:buFont typeface="Arial" panose="020B0604020202020204" pitchFamily="34" charset="0"/>
              <a:buNone/>
            </a:pPr>
            <a:endParaRPr lang="fr-FR" dirty="0">
              <a:solidFill>
                <a:schemeClr val="tx2"/>
              </a:solidFill>
              <a:latin typeface="bouygues"/>
            </a:endParaRPr>
          </a:p>
          <a:p>
            <a:pPr marL="0" indent="0">
              <a:buFont typeface="Arial" panose="020B0604020202020204" pitchFamily="34" charset="0"/>
              <a:buNone/>
            </a:pPr>
            <a:r>
              <a:rPr lang="fr-FR" dirty="0">
                <a:solidFill>
                  <a:schemeClr val="tx2"/>
                </a:solidFill>
                <a:latin typeface="bouygues"/>
              </a:rPr>
              <a:t>Une fois les informations saisies, le client doit cliquer sur  « je valide »  </a:t>
            </a:r>
          </a:p>
          <a:p>
            <a:pPr algn="l"/>
            <a:endParaRPr lang="fr-FR" dirty="0">
              <a:solidFill>
                <a:schemeClr val="tx2"/>
              </a:solidFill>
              <a:latin typeface="bouygues"/>
            </a:endParaRPr>
          </a:p>
          <a:p>
            <a:pPr marR="0" lvl="0" indent="0" fontAlgn="auto">
              <a:lnSpc>
                <a:spcPct val="100000"/>
              </a:lnSpc>
              <a:spcBef>
                <a:spcPts val="0"/>
              </a:spcBef>
              <a:spcAft>
                <a:spcPts val="0"/>
              </a:spcAft>
              <a:buClrTx/>
              <a:buSzTx/>
              <a:buFont typeface="Arial" panose="020B0604020202020204" pitchFamily="34" charset="0"/>
              <a:buNone/>
              <a:tabLst/>
              <a:defRPr/>
            </a:pPr>
            <a:r>
              <a:rPr lang="fr-FR" u="sng" dirty="0">
                <a:solidFill>
                  <a:schemeClr val="tx2"/>
                </a:solidFill>
                <a:latin typeface="bouygues"/>
              </a:rPr>
              <a:t>Transition </a:t>
            </a:r>
            <a:r>
              <a:rPr lang="fr-FR" dirty="0">
                <a:solidFill>
                  <a:schemeClr val="tx2"/>
                </a:solidFill>
                <a:latin typeface="bouygues"/>
              </a:rPr>
              <a:t>: Saisir le code de vérification </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5AE9D6-AAB1-1F49-88A5-FA15B546208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0840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768" y="4777193"/>
            <a:ext cx="5438140" cy="4993107"/>
          </a:xfrm>
        </p:spPr>
        <p:txBody>
          <a:bodyPr/>
          <a:lstStyle/>
          <a:p>
            <a:pPr marL="0" indent="0">
              <a:buFont typeface="Arial" panose="020B0604020202020204" pitchFamily="34" charset="0"/>
              <a:buNone/>
            </a:pPr>
            <a:r>
              <a:rPr lang="fr-FR" sz="1200" u="sng" dirty="0">
                <a:solidFill>
                  <a:schemeClr val="tx2"/>
                </a:solidFill>
                <a:latin typeface="bouygues"/>
              </a:rPr>
              <a:t>Ternaire pédagogique :</a:t>
            </a:r>
            <a:r>
              <a:rPr lang="fr-FR" sz="1200" u="none" dirty="0">
                <a:solidFill>
                  <a:schemeClr val="tx2"/>
                </a:solidFill>
                <a:latin typeface="bouygues"/>
              </a:rPr>
              <a:t> Apport</a:t>
            </a:r>
            <a:endParaRPr lang="fr-FR" sz="1200" u="sng" dirty="0">
              <a:solidFill>
                <a:schemeClr val="tx2"/>
              </a:solidFill>
              <a:latin typeface="bouygues"/>
            </a:endParaRPr>
          </a:p>
          <a:p>
            <a:pPr marL="0" indent="0">
              <a:buFont typeface="Arial" panose="020B0604020202020204" pitchFamily="34" charset="0"/>
              <a:buNone/>
            </a:pPr>
            <a:endParaRPr lang="fr-FR" sz="1200" u="sng"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Objectif de la séquence :</a:t>
            </a:r>
            <a:r>
              <a:rPr lang="fr-FR" sz="1200" u="none" dirty="0">
                <a:solidFill>
                  <a:schemeClr val="tx2"/>
                </a:solidFill>
                <a:latin typeface="bouygues"/>
              </a:rPr>
              <a:t> Accompagner le client a récupérer son code de vérification </a:t>
            </a:r>
          </a:p>
          <a:p>
            <a:pPr marL="0" indent="0">
              <a:buFont typeface="Arial" panose="020B0604020202020204" pitchFamily="34" charset="0"/>
              <a:buNone/>
            </a:pPr>
            <a:endParaRPr lang="fr-FR" sz="1200" u="none"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Matériel utilisé lors de la séquence :</a:t>
            </a:r>
            <a:r>
              <a:rPr lang="fr-FR" sz="1200" u="none" dirty="0">
                <a:solidFill>
                  <a:schemeClr val="tx2"/>
                </a:solidFill>
                <a:latin typeface="bouygues"/>
              </a:rPr>
              <a:t> Slide</a:t>
            </a:r>
          </a:p>
          <a:p>
            <a:pPr marL="0" indent="0">
              <a:buFont typeface="Arial" panose="020B0604020202020204" pitchFamily="34" charset="0"/>
              <a:buNone/>
            </a:pPr>
            <a:endParaRPr lang="fr-FR" sz="1200"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Actions du formateur :</a:t>
            </a:r>
            <a:r>
              <a:rPr lang="fr-FR" sz="1200" u="none" dirty="0">
                <a:solidFill>
                  <a:schemeClr val="tx2"/>
                </a:solidFill>
                <a:latin typeface="bouygues"/>
              </a:rPr>
              <a:t> Présenter la slide avec animation </a:t>
            </a:r>
          </a:p>
          <a:p>
            <a:pPr marL="0" indent="0">
              <a:buFont typeface="Arial" panose="020B0604020202020204" pitchFamily="34" charset="0"/>
              <a:buNone/>
            </a:pPr>
            <a:endParaRPr lang="fr-FR" sz="1200" u="none"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Actions du groupe :</a:t>
            </a:r>
            <a:r>
              <a:rPr lang="fr-FR" sz="1200" u="none" dirty="0">
                <a:solidFill>
                  <a:schemeClr val="tx2"/>
                </a:solidFill>
                <a:latin typeface="bouygues"/>
              </a:rPr>
              <a:t> </a:t>
            </a:r>
          </a:p>
          <a:p>
            <a:pPr marL="0" indent="0">
              <a:buFont typeface="Arial" panose="020B0604020202020204" pitchFamily="34" charset="0"/>
              <a:buNone/>
            </a:pPr>
            <a:r>
              <a:rPr lang="fr-FR" sz="1200" u="none" dirty="0">
                <a:solidFill>
                  <a:schemeClr val="tx2"/>
                </a:solidFill>
                <a:latin typeface="bouygues"/>
              </a:rPr>
              <a:t>Ecouter / observer / poser des questions </a:t>
            </a:r>
          </a:p>
          <a:p>
            <a:pPr marL="0" indent="0">
              <a:buFont typeface="Arial" panose="020B0604020202020204" pitchFamily="34" charset="0"/>
              <a:buNone/>
            </a:pPr>
            <a:endParaRPr lang="fr-FR" sz="1200"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Discours du formateur :</a:t>
            </a:r>
          </a:p>
          <a:p>
            <a:pPr marL="0" indent="0">
              <a:buFont typeface="Arial" panose="020B0604020202020204" pitchFamily="34" charset="0"/>
              <a:buNone/>
            </a:pPr>
            <a:endParaRPr lang="fr-FR" sz="1200" u="sng" dirty="0">
              <a:solidFill>
                <a:schemeClr val="tx2"/>
              </a:solidFill>
              <a:latin typeface="bouygues"/>
            </a:endParaRPr>
          </a:p>
          <a:p>
            <a:pPr marL="0" indent="0">
              <a:buFont typeface="Arial" panose="020B0604020202020204" pitchFamily="34" charset="0"/>
              <a:buNone/>
            </a:pPr>
            <a:r>
              <a:rPr lang="fr-FR" sz="1200" u="none" dirty="0">
                <a:solidFill>
                  <a:schemeClr val="tx2"/>
                </a:solidFill>
                <a:latin typeface="bouygues"/>
              </a:rPr>
              <a:t>Bouygues Telecom sécurise les informations et données de nos clients. C’est pour cette raison qu’un code de vérification à 6 chiffres va lui être envoyé. Le code est envoyé sur le numéro de mobile saisi lors de la souscription. C’est pour cette raison qu’il est important de bien vérifier le numéro du client dans Be360. </a:t>
            </a:r>
          </a:p>
          <a:p>
            <a:pPr marL="0" indent="0">
              <a:buFont typeface="Arial" panose="020B0604020202020204" pitchFamily="34" charset="0"/>
              <a:buNone/>
            </a:pPr>
            <a:r>
              <a:rPr lang="fr-FR" sz="1200" u="none" dirty="0">
                <a:solidFill>
                  <a:schemeClr val="tx2"/>
                </a:solidFill>
                <a:latin typeface="bouygues"/>
              </a:rPr>
              <a:t>Le code de vérification sera demandé uniquement pour la première connexion, et si le client oublie son mot de passe dans l’avenir. </a:t>
            </a:r>
          </a:p>
          <a:p>
            <a:pPr marL="0" indent="0">
              <a:buFont typeface="Arial" panose="020B0604020202020204" pitchFamily="34" charset="0"/>
              <a:buNone/>
            </a:pPr>
            <a:endParaRPr lang="fr-FR" dirty="0">
              <a:solidFill>
                <a:schemeClr val="tx2"/>
              </a:solidFill>
              <a:latin typeface="bouygues"/>
            </a:endParaRPr>
          </a:p>
          <a:p>
            <a:pPr marR="0" lvl="0" indent="0" fontAlgn="auto">
              <a:lnSpc>
                <a:spcPct val="100000"/>
              </a:lnSpc>
              <a:spcBef>
                <a:spcPts val="0"/>
              </a:spcBef>
              <a:spcAft>
                <a:spcPts val="0"/>
              </a:spcAft>
              <a:buClrTx/>
              <a:buSzTx/>
              <a:buFont typeface="Arial" panose="020B0604020202020204" pitchFamily="34" charset="0"/>
              <a:buNone/>
              <a:tabLst/>
              <a:defRPr/>
            </a:pPr>
            <a:r>
              <a:rPr lang="fr-FR" sz="1200" u="sng" dirty="0">
                <a:solidFill>
                  <a:schemeClr val="tx2"/>
                </a:solidFill>
                <a:latin typeface="bouygues"/>
              </a:rPr>
              <a:t>Transition </a:t>
            </a:r>
            <a:r>
              <a:rPr lang="fr-FR" dirty="0">
                <a:solidFill>
                  <a:schemeClr val="tx2"/>
                </a:solidFill>
                <a:latin typeface="bouygues"/>
              </a:rPr>
              <a:t>: Création du mot de passe par le client</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5AE9D6-AAB1-1F49-88A5-FA15B546208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040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490538"/>
            <a:ext cx="5953125" cy="3349625"/>
          </a:xfrm>
        </p:spPr>
      </p:sp>
      <p:sp>
        <p:nvSpPr>
          <p:cNvPr id="3" name="Espace réservé des notes 2"/>
          <p:cNvSpPr>
            <a:spLocks noGrp="1"/>
          </p:cNvSpPr>
          <p:nvPr>
            <p:ph type="body" idx="1"/>
          </p:nvPr>
        </p:nvSpPr>
        <p:spPr>
          <a:xfrm>
            <a:off x="422274" y="4112768"/>
            <a:ext cx="5953125" cy="5043211"/>
          </a:xfrm>
        </p:spPr>
        <p:txBody>
          <a:bodyPr/>
          <a:lstStyle/>
          <a:p>
            <a:pPr marL="0" indent="0">
              <a:buFont typeface="Arial" panose="020B0604020202020204" pitchFamily="34" charset="0"/>
              <a:buNone/>
            </a:pPr>
            <a:r>
              <a:rPr lang="fr-FR" sz="1200" u="sng" dirty="0">
                <a:solidFill>
                  <a:schemeClr val="tx2"/>
                </a:solidFill>
                <a:latin typeface="bouygues"/>
              </a:rPr>
              <a:t>Ternaire pédagogique :</a:t>
            </a:r>
            <a:r>
              <a:rPr lang="fr-FR" sz="1200" u="none" dirty="0">
                <a:solidFill>
                  <a:schemeClr val="tx2"/>
                </a:solidFill>
                <a:latin typeface="bouygues"/>
              </a:rPr>
              <a:t> Apport</a:t>
            </a:r>
            <a:endParaRPr lang="fr-FR" sz="1200" u="sng" dirty="0">
              <a:solidFill>
                <a:schemeClr val="tx2"/>
              </a:solidFill>
              <a:latin typeface="bouygues"/>
            </a:endParaRPr>
          </a:p>
          <a:p>
            <a:pPr marL="0" indent="0">
              <a:buFont typeface="Arial" panose="020B0604020202020204" pitchFamily="34" charset="0"/>
              <a:buNone/>
            </a:pPr>
            <a:endParaRPr lang="fr-FR" sz="1200" u="sng"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Objectif de la séquence :</a:t>
            </a:r>
            <a:r>
              <a:rPr lang="fr-FR" sz="1200" u="none" dirty="0">
                <a:solidFill>
                  <a:schemeClr val="tx2"/>
                </a:solidFill>
                <a:latin typeface="bouygues"/>
              </a:rPr>
              <a:t> Personnalisation du mot de passe par le client </a:t>
            </a:r>
          </a:p>
          <a:p>
            <a:pPr marL="0" indent="0">
              <a:buFont typeface="Arial" panose="020B0604020202020204" pitchFamily="34" charset="0"/>
              <a:buNone/>
            </a:pPr>
            <a:endParaRPr lang="fr-FR" sz="1200" u="none"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Matériel utilisé lors de la séquence :</a:t>
            </a:r>
            <a:r>
              <a:rPr lang="fr-FR" sz="1200" u="none" dirty="0">
                <a:solidFill>
                  <a:schemeClr val="tx2"/>
                </a:solidFill>
                <a:latin typeface="bouygues"/>
              </a:rPr>
              <a:t> Slide</a:t>
            </a:r>
          </a:p>
          <a:p>
            <a:pPr marL="0" indent="0">
              <a:buFont typeface="Arial" panose="020B0604020202020204" pitchFamily="34" charset="0"/>
              <a:buNone/>
            </a:pPr>
            <a:endParaRPr lang="fr-FR" sz="1200"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Actions du formateur :</a:t>
            </a:r>
            <a:r>
              <a:rPr lang="fr-FR" sz="1200" u="none" dirty="0">
                <a:solidFill>
                  <a:schemeClr val="tx2"/>
                </a:solidFill>
                <a:latin typeface="bouygues"/>
              </a:rPr>
              <a:t> Présenter la slide avec animation </a:t>
            </a:r>
          </a:p>
          <a:p>
            <a:pPr marL="0" indent="0">
              <a:buFont typeface="Arial" panose="020B0604020202020204" pitchFamily="34" charset="0"/>
              <a:buNone/>
            </a:pPr>
            <a:endParaRPr lang="fr-FR" sz="1200" u="none"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Actions du groupe :</a:t>
            </a:r>
            <a:r>
              <a:rPr lang="fr-FR" sz="1200" u="none" dirty="0">
                <a:solidFill>
                  <a:schemeClr val="tx2"/>
                </a:solidFill>
                <a:latin typeface="bouygues"/>
              </a:rPr>
              <a:t> </a:t>
            </a:r>
          </a:p>
          <a:p>
            <a:pPr marL="0" indent="0">
              <a:buFont typeface="Arial" panose="020B0604020202020204" pitchFamily="34" charset="0"/>
              <a:buNone/>
            </a:pPr>
            <a:r>
              <a:rPr lang="fr-FR" sz="1200" u="none" dirty="0">
                <a:solidFill>
                  <a:schemeClr val="tx2"/>
                </a:solidFill>
                <a:latin typeface="bouygues"/>
              </a:rPr>
              <a:t>Ecouter / observer / poser des questions </a:t>
            </a:r>
          </a:p>
          <a:p>
            <a:pPr marL="0" indent="0">
              <a:buFont typeface="Arial" panose="020B0604020202020204" pitchFamily="34" charset="0"/>
              <a:buNone/>
            </a:pPr>
            <a:endParaRPr lang="fr-FR" sz="1200" dirty="0">
              <a:solidFill>
                <a:schemeClr val="tx2"/>
              </a:solidFill>
              <a:latin typeface="bouygues"/>
            </a:endParaRPr>
          </a:p>
          <a:p>
            <a:pPr marL="0" indent="0">
              <a:buFont typeface="Arial" panose="020B0604020202020204" pitchFamily="34" charset="0"/>
              <a:buNone/>
            </a:pPr>
            <a:r>
              <a:rPr lang="fr-FR" sz="1200" u="sng" dirty="0">
                <a:solidFill>
                  <a:schemeClr val="tx2"/>
                </a:solidFill>
                <a:latin typeface="bouygues"/>
              </a:rPr>
              <a:t>Discours du formateur :</a:t>
            </a:r>
          </a:p>
          <a:p>
            <a:pPr marL="0" indent="0">
              <a:buFont typeface="Arial" panose="020B0604020202020204" pitchFamily="34" charset="0"/>
              <a:buNone/>
            </a:pPr>
            <a:endParaRPr lang="fr-FR" sz="1200" u="sng" dirty="0">
              <a:solidFill>
                <a:schemeClr val="tx2"/>
              </a:solidFill>
              <a:latin typeface="bouygues"/>
            </a:endParaRPr>
          </a:p>
          <a:p>
            <a:pPr marL="0" indent="0">
              <a:buFont typeface="Arial" panose="020B0604020202020204" pitchFamily="34" charset="0"/>
              <a:buNone/>
            </a:pPr>
            <a:r>
              <a:rPr lang="fr-FR" sz="1200" u="none" dirty="0">
                <a:solidFill>
                  <a:schemeClr val="tx2"/>
                </a:solidFill>
                <a:latin typeface="bouygues"/>
              </a:rPr>
              <a:t>Une fois le code de vérification saisi, il sera demandé au client de créer son mot de passe. Le prospect doit absolument respecter les indications suivantes</a:t>
            </a:r>
          </a:p>
          <a:p>
            <a:pPr marL="171450" indent="-171450">
              <a:buFont typeface="Arial" panose="020B0604020202020204" pitchFamily="34" charset="0"/>
              <a:buChar char="•"/>
            </a:pPr>
            <a:r>
              <a:rPr lang="fr-FR" sz="1200" u="none" dirty="0">
                <a:solidFill>
                  <a:schemeClr val="tx2"/>
                </a:solidFill>
                <a:latin typeface="bouygues"/>
              </a:rPr>
              <a:t>Avoir un mot de passe entre 8 et 20 caractères</a:t>
            </a:r>
          </a:p>
          <a:p>
            <a:pPr marL="171450" indent="-171450">
              <a:buFont typeface="Arial" panose="020B0604020202020204" pitchFamily="34" charset="0"/>
              <a:buChar char="•"/>
            </a:pPr>
            <a:r>
              <a:rPr lang="fr-FR" sz="1200" u="none" dirty="0">
                <a:solidFill>
                  <a:schemeClr val="tx2"/>
                </a:solidFill>
                <a:latin typeface="bouygues"/>
              </a:rPr>
              <a:t>Avoir un ou plusieurs caractères spéciaux</a:t>
            </a:r>
          </a:p>
          <a:p>
            <a:pPr marL="171450" indent="-171450">
              <a:buFont typeface="Arial" panose="020B0604020202020204" pitchFamily="34" charset="0"/>
              <a:buChar char="•"/>
            </a:pPr>
            <a:r>
              <a:rPr lang="fr-FR" sz="1200" u="none" dirty="0">
                <a:solidFill>
                  <a:schemeClr val="tx2"/>
                </a:solidFill>
                <a:latin typeface="bouygues"/>
              </a:rPr>
              <a:t>Avoir un chiffre </a:t>
            </a:r>
          </a:p>
          <a:p>
            <a:pPr marL="171450" indent="-171450">
              <a:buFont typeface="Arial" panose="020B0604020202020204" pitchFamily="34" charset="0"/>
              <a:buChar char="•"/>
            </a:pPr>
            <a:r>
              <a:rPr lang="fr-FR" sz="1200" u="none" dirty="0">
                <a:solidFill>
                  <a:schemeClr val="tx2"/>
                </a:solidFill>
                <a:latin typeface="bouygues"/>
              </a:rPr>
              <a:t>Avoir une ou plusieurs majuscules </a:t>
            </a:r>
          </a:p>
          <a:p>
            <a:pPr marL="171450" indent="-171450">
              <a:buFont typeface="Arial" panose="020B0604020202020204" pitchFamily="34" charset="0"/>
              <a:buChar char="•"/>
            </a:pPr>
            <a:r>
              <a:rPr lang="fr-FR" sz="1200" u="none" dirty="0">
                <a:solidFill>
                  <a:schemeClr val="tx2"/>
                </a:solidFill>
                <a:latin typeface="bouygues"/>
              </a:rPr>
              <a:t>Avoir une ou plusieurs minuscules </a:t>
            </a:r>
          </a:p>
          <a:p>
            <a:pPr marL="0" indent="0">
              <a:buFont typeface="Arial" panose="020B0604020202020204" pitchFamily="34" charset="0"/>
              <a:buNone/>
            </a:pPr>
            <a:endParaRPr lang="fr-FR" sz="1200" u="none" dirty="0">
              <a:solidFill>
                <a:schemeClr val="tx2"/>
              </a:solidFill>
              <a:latin typeface="bouygues"/>
            </a:endParaRPr>
          </a:p>
          <a:p>
            <a:pPr marL="0" indent="0">
              <a:buFont typeface="Arial" panose="020B0604020202020204" pitchFamily="34" charset="0"/>
              <a:buNone/>
            </a:pPr>
            <a:r>
              <a:rPr lang="fr-FR" sz="1200" u="none" dirty="0">
                <a:solidFill>
                  <a:schemeClr val="tx2"/>
                </a:solidFill>
                <a:latin typeface="bouygues"/>
              </a:rPr>
              <a:t>Vous devez accompagner le client, mais il est interdit de créer le mot de passe du client. Le client ne doit également pas vous le communiquer. </a:t>
            </a:r>
          </a:p>
          <a:p>
            <a:pPr marL="0" indent="0">
              <a:buFont typeface="Arial" panose="020B0604020202020204" pitchFamily="34" charset="0"/>
              <a:buNone/>
            </a:pPr>
            <a:endParaRPr lang="fr-FR" sz="1200" u="none" dirty="0">
              <a:solidFill>
                <a:schemeClr val="tx2"/>
              </a:solidFill>
              <a:latin typeface="bouygues"/>
            </a:endParaRPr>
          </a:p>
          <a:p>
            <a:pPr marL="0" indent="0">
              <a:buFont typeface="Arial" panose="020B0604020202020204" pitchFamily="34" charset="0"/>
              <a:buNone/>
            </a:pPr>
            <a:r>
              <a:rPr lang="fr-FR" sz="1200" u="none" dirty="0">
                <a:solidFill>
                  <a:schemeClr val="tx2"/>
                </a:solidFill>
                <a:latin typeface="bouygues"/>
              </a:rPr>
              <a:t>Une fois cette étape réalisée, l’espace client est créé. </a:t>
            </a:r>
          </a:p>
          <a:p>
            <a:pPr marL="0" indent="0">
              <a:buFont typeface="Arial" panose="020B0604020202020204" pitchFamily="34" charset="0"/>
              <a:buNone/>
            </a:pPr>
            <a:endParaRPr lang="fr-FR" dirty="0">
              <a:solidFill>
                <a:schemeClr val="tx2"/>
              </a:solidFill>
              <a:latin typeface="bouygues"/>
            </a:endParaRPr>
          </a:p>
          <a:p>
            <a:pPr marR="0" lvl="0" indent="0" fontAlgn="auto">
              <a:lnSpc>
                <a:spcPct val="100000"/>
              </a:lnSpc>
              <a:spcBef>
                <a:spcPts val="0"/>
              </a:spcBef>
              <a:spcAft>
                <a:spcPts val="0"/>
              </a:spcAft>
              <a:buClrTx/>
              <a:buSzTx/>
              <a:buFont typeface="Arial" panose="020B0604020202020204" pitchFamily="34" charset="0"/>
              <a:buNone/>
              <a:tabLst/>
              <a:defRPr/>
            </a:pPr>
            <a:r>
              <a:rPr lang="fr-FR" sz="1200" u="sng" dirty="0">
                <a:solidFill>
                  <a:schemeClr val="tx2"/>
                </a:solidFill>
                <a:latin typeface="bouygues"/>
              </a:rPr>
              <a:t>Transition </a:t>
            </a:r>
            <a:r>
              <a:rPr lang="fr-FR" dirty="0">
                <a:solidFill>
                  <a:schemeClr val="tx2"/>
                </a:solidFill>
                <a:latin typeface="bouygues"/>
              </a:rPr>
              <a:t>: Validation de la commande depuis l’espace client ( Paiement Hybride) </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5AE9D6-AAB1-1F49-88A5-FA15B546208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1571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Arial" panose="020B0604020202020204" pitchFamily="34" charset="0"/>
              <a:buNone/>
            </a:pPr>
            <a:endParaRPr lang="fr-FR" baseline="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5AE9D6-AAB1-1F49-88A5-FA15B546208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7650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0D9D32-AAA9-2F04-D63C-E4AF164DA7C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2243F4E-3E68-2890-0FB8-C103CBB677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2747625-C551-E94A-E96C-DFCA17806CBA}"/>
              </a:ext>
            </a:extLst>
          </p:cNvPr>
          <p:cNvSpPr>
            <a:spLocks noGrp="1"/>
          </p:cNvSpPr>
          <p:nvPr>
            <p:ph type="dt" sz="half" idx="10"/>
          </p:nvPr>
        </p:nvSpPr>
        <p:spPr/>
        <p:txBody>
          <a:bodyPr/>
          <a:lstStyle/>
          <a:p>
            <a:fld id="{AA8C0FF4-968E-4560-9AB9-A0A356453F28}" type="datetimeFigureOut">
              <a:rPr lang="fr-FR" smtClean="0"/>
              <a:t>30/11/2023</a:t>
            </a:fld>
            <a:endParaRPr lang="fr-FR"/>
          </a:p>
        </p:txBody>
      </p:sp>
      <p:sp>
        <p:nvSpPr>
          <p:cNvPr id="5" name="Espace réservé du pied de page 4">
            <a:extLst>
              <a:ext uri="{FF2B5EF4-FFF2-40B4-BE49-F238E27FC236}">
                <a16:creationId xmlns:a16="http://schemas.microsoft.com/office/drawing/2014/main" id="{EFAECCA4-3F0A-E0EC-0064-24F48A67123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2859730-BFDD-38B9-8ED3-BC713F641D9B}"/>
              </a:ext>
            </a:extLst>
          </p:cNvPr>
          <p:cNvSpPr>
            <a:spLocks noGrp="1"/>
          </p:cNvSpPr>
          <p:nvPr>
            <p:ph type="sldNum" sz="quarter" idx="12"/>
          </p:nvPr>
        </p:nvSpPr>
        <p:spPr/>
        <p:txBody>
          <a:bodyPr/>
          <a:lstStyle/>
          <a:p>
            <a:fld id="{9F5ABE8E-2BE2-40F7-84AD-C4E185591397}" type="slidenum">
              <a:rPr lang="fr-FR" smtClean="0"/>
              <a:t>‹N°›</a:t>
            </a:fld>
            <a:endParaRPr lang="fr-FR"/>
          </a:p>
        </p:txBody>
      </p:sp>
    </p:spTree>
    <p:extLst>
      <p:ext uri="{BB962C8B-B14F-4D97-AF65-F5344CB8AC3E}">
        <p14:creationId xmlns:p14="http://schemas.microsoft.com/office/powerpoint/2010/main" val="1202162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6FA1D6-53FB-0D44-13C5-9F6A4727D51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33134CC-D0EB-FB83-76A9-A424E8D23EF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EE0DDD9-5484-6FCC-E59E-C31F2C4AFCFF}"/>
              </a:ext>
            </a:extLst>
          </p:cNvPr>
          <p:cNvSpPr>
            <a:spLocks noGrp="1"/>
          </p:cNvSpPr>
          <p:nvPr>
            <p:ph type="dt" sz="half" idx="10"/>
          </p:nvPr>
        </p:nvSpPr>
        <p:spPr/>
        <p:txBody>
          <a:bodyPr/>
          <a:lstStyle/>
          <a:p>
            <a:fld id="{AA8C0FF4-968E-4560-9AB9-A0A356453F28}" type="datetimeFigureOut">
              <a:rPr lang="fr-FR" smtClean="0"/>
              <a:t>30/11/2023</a:t>
            </a:fld>
            <a:endParaRPr lang="fr-FR"/>
          </a:p>
        </p:txBody>
      </p:sp>
      <p:sp>
        <p:nvSpPr>
          <p:cNvPr id="5" name="Espace réservé du pied de page 4">
            <a:extLst>
              <a:ext uri="{FF2B5EF4-FFF2-40B4-BE49-F238E27FC236}">
                <a16:creationId xmlns:a16="http://schemas.microsoft.com/office/drawing/2014/main" id="{4DD160BC-145B-096C-D2A5-10730476EAE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95674F9-BF78-4C8E-F797-32874A4C2360}"/>
              </a:ext>
            </a:extLst>
          </p:cNvPr>
          <p:cNvSpPr>
            <a:spLocks noGrp="1"/>
          </p:cNvSpPr>
          <p:nvPr>
            <p:ph type="sldNum" sz="quarter" idx="12"/>
          </p:nvPr>
        </p:nvSpPr>
        <p:spPr/>
        <p:txBody>
          <a:bodyPr/>
          <a:lstStyle/>
          <a:p>
            <a:fld id="{9F5ABE8E-2BE2-40F7-84AD-C4E185591397}" type="slidenum">
              <a:rPr lang="fr-FR" smtClean="0"/>
              <a:t>‹N°›</a:t>
            </a:fld>
            <a:endParaRPr lang="fr-FR"/>
          </a:p>
        </p:txBody>
      </p:sp>
    </p:spTree>
    <p:extLst>
      <p:ext uri="{BB962C8B-B14F-4D97-AF65-F5344CB8AC3E}">
        <p14:creationId xmlns:p14="http://schemas.microsoft.com/office/powerpoint/2010/main" val="238481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16F0AE5-01D2-9A39-918C-E162228F5AD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CD2D501-6C8C-4066-FD85-804DC8FAF94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7737388-2FC2-13BA-0767-D0CF2BCFAF39}"/>
              </a:ext>
            </a:extLst>
          </p:cNvPr>
          <p:cNvSpPr>
            <a:spLocks noGrp="1"/>
          </p:cNvSpPr>
          <p:nvPr>
            <p:ph type="dt" sz="half" idx="10"/>
          </p:nvPr>
        </p:nvSpPr>
        <p:spPr/>
        <p:txBody>
          <a:bodyPr/>
          <a:lstStyle/>
          <a:p>
            <a:fld id="{AA8C0FF4-968E-4560-9AB9-A0A356453F28}" type="datetimeFigureOut">
              <a:rPr lang="fr-FR" smtClean="0"/>
              <a:t>30/11/2023</a:t>
            </a:fld>
            <a:endParaRPr lang="fr-FR"/>
          </a:p>
        </p:txBody>
      </p:sp>
      <p:sp>
        <p:nvSpPr>
          <p:cNvPr id="5" name="Espace réservé du pied de page 4">
            <a:extLst>
              <a:ext uri="{FF2B5EF4-FFF2-40B4-BE49-F238E27FC236}">
                <a16:creationId xmlns:a16="http://schemas.microsoft.com/office/drawing/2014/main" id="{2AC1A6DA-FA90-B7EF-6116-46C6971912D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729BED3-3976-49F3-96D4-47265405B6F7}"/>
              </a:ext>
            </a:extLst>
          </p:cNvPr>
          <p:cNvSpPr>
            <a:spLocks noGrp="1"/>
          </p:cNvSpPr>
          <p:nvPr>
            <p:ph type="sldNum" sz="quarter" idx="12"/>
          </p:nvPr>
        </p:nvSpPr>
        <p:spPr/>
        <p:txBody>
          <a:bodyPr/>
          <a:lstStyle/>
          <a:p>
            <a:fld id="{9F5ABE8E-2BE2-40F7-84AD-C4E185591397}" type="slidenum">
              <a:rPr lang="fr-FR" smtClean="0"/>
              <a:t>‹N°›</a:t>
            </a:fld>
            <a:endParaRPr lang="fr-FR"/>
          </a:p>
        </p:txBody>
      </p:sp>
    </p:spTree>
    <p:extLst>
      <p:ext uri="{BB962C8B-B14F-4D97-AF65-F5344CB8AC3E}">
        <p14:creationId xmlns:p14="http://schemas.microsoft.com/office/powerpoint/2010/main" val="4068555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V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DDD47A-EE16-C54C-AA12-E61BDA438DB8}"/>
              </a:ext>
            </a:extLst>
          </p:cNvPr>
          <p:cNvSpPr/>
          <p:nvPr userDrawn="1"/>
        </p:nvSpPr>
        <p:spPr>
          <a:xfrm>
            <a:off x="2" y="0"/>
            <a:ext cx="7439890" cy="6858000"/>
          </a:xfrm>
          <a:prstGeom prst="rect">
            <a:avLst/>
          </a:prstGeom>
          <a:solidFill>
            <a:srgbClr val="25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6" name="Espace réservé du texte 14">
            <a:extLst>
              <a:ext uri="{FF2B5EF4-FFF2-40B4-BE49-F238E27FC236}">
                <a16:creationId xmlns:a16="http://schemas.microsoft.com/office/drawing/2014/main" id="{D6FDF028-ED29-D345-815D-03C4C2BBE594}"/>
              </a:ext>
            </a:extLst>
          </p:cNvPr>
          <p:cNvSpPr>
            <a:spLocks noGrp="1"/>
          </p:cNvSpPr>
          <p:nvPr>
            <p:ph type="body" sz="quarter" idx="11" hasCustomPrompt="1"/>
          </p:nvPr>
        </p:nvSpPr>
        <p:spPr>
          <a:xfrm>
            <a:off x="585789" y="314327"/>
            <a:ext cx="10715625" cy="1542182"/>
          </a:xfrm>
          <a:prstGeom prst="rect">
            <a:avLst/>
          </a:prstGeom>
        </p:spPr>
        <p:txBody>
          <a:bodyPr>
            <a:noAutofit/>
          </a:bodyPr>
          <a:lstStyle>
            <a:lvl1pPr marL="0" indent="0">
              <a:buNone/>
              <a:defRPr sz="4800" b="1" i="0">
                <a:solidFill>
                  <a:schemeClr val="bg1"/>
                </a:solidFill>
                <a:latin typeface="Bouygues Read Semibold"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a:t>Titre de votre page</a:t>
            </a:r>
            <a:br>
              <a:rPr lang="fr-FR"/>
            </a:br>
            <a:r>
              <a:rPr lang="fr-FR"/>
              <a:t>sur deux lignes </a:t>
            </a:r>
          </a:p>
          <a:p>
            <a:pPr lvl="0"/>
            <a:endParaRPr lang="fr-FR"/>
          </a:p>
        </p:txBody>
      </p:sp>
      <p:pic>
        <p:nvPicPr>
          <p:cNvPr id="10" name="Image 9">
            <a:extLst>
              <a:ext uri="{FF2B5EF4-FFF2-40B4-BE49-F238E27FC236}">
                <a16:creationId xmlns:a16="http://schemas.microsoft.com/office/drawing/2014/main" id="{63DCFD75-1F45-AC4C-BE16-1BF1EB0DEF8B}"/>
              </a:ext>
            </a:extLst>
          </p:cNvPr>
          <p:cNvPicPr>
            <a:picLocks noChangeAspect="1"/>
          </p:cNvPicPr>
          <p:nvPr userDrawn="1"/>
        </p:nvPicPr>
        <p:blipFill rotWithShape="1">
          <a:blip r:embed="rId2"/>
          <a:srcRect t="205" b="205"/>
          <a:stretch/>
        </p:blipFill>
        <p:spPr>
          <a:xfrm>
            <a:off x="0" y="0"/>
            <a:ext cx="1594022" cy="6858000"/>
          </a:xfrm>
          <a:prstGeom prst="rect">
            <a:avLst/>
          </a:prstGeom>
        </p:spPr>
      </p:pic>
      <p:sp>
        <p:nvSpPr>
          <p:cNvPr id="13" name="Espace réservé du texte 14">
            <a:extLst>
              <a:ext uri="{FF2B5EF4-FFF2-40B4-BE49-F238E27FC236}">
                <a16:creationId xmlns:a16="http://schemas.microsoft.com/office/drawing/2014/main" id="{65584ECB-6B4C-454F-AA8C-F3F684047152}"/>
              </a:ext>
            </a:extLst>
          </p:cNvPr>
          <p:cNvSpPr>
            <a:spLocks noGrp="1"/>
          </p:cNvSpPr>
          <p:nvPr>
            <p:ph type="body" sz="quarter" idx="14" hasCustomPrompt="1"/>
          </p:nvPr>
        </p:nvSpPr>
        <p:spPr>
          <a:xfrm>
            <a:off x="686549" y="2160751"/>
            <a:ext cx="5750107" cy="3575115"/>
          </a:xfrm>
          <a:prstGeom prst="rect">
            <a:avLst/>
          </a:prstGeom>
        </p:spPr>
        <p:txBody>
          <a:bodyPr>
            <a:noAutofit/>
          </a:bodyPr>
          <a:lstStyle>
            <a:lvl1pPr marL="0" indent="0" algn="l">
              <a:buNone/>
              <a:defRPr sz="1500" b="0" i="0">
                <a:solidFill>
                  <a:schemeClr val="bg1"/>
                </a:solidFill>
                <a:latin typeface="Bouygues Read"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a:t>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a:t>
            </a:r>
          </a:p>
          <a:p>
            <a:pPr lvl="0"/>
            <a:r>
              <a:rPr lang="fr-FR"/>
              <a:t>  </a:t>
            </a:r>
          </a:p>
        </p:txBody>
      </p:sp>
      <p:sp>
        <p:nvSpPr>
          <p:cNvPr id="14" name="Espace réservé du texte 14">
            <a:extLst>
              <a:ext uri="{FF2B5EF4-FFF2-40B4-BE49-F238E27FC236}">
                <a16:creationId xmlns:a16="http://schemas.microsoft.com/office/drawing/2014/main" id="{5762EED4-28B7-2146-BD2F-14B21765E6B9}"/>
              </a:ext>
            </a:extLst>
          </p:cNvPr>
          <p:cNvSpPr>
            <a:spLocks noGrp="1"/>
          </p:cNvSpPr>
          <p:nvPr>
            <p:ph type="body" sz="quarter" idx="15" hasCustomPrompt="1"/>
          </p:nvPr>
        </p:nvSpPr>
        <p:spPr>
          <a:xfrm>
            <a:off x="9816813" y="2404422"/>
            <a:ext cx="2020969" cy="3178960"/>
          </a:xfrm>
          <a:prstGeom prst="rect">
            <a:avLst/>
          </a:prstGeom>
        </p:spPr>
        <p:txBody>
          <a:bodyPr anchor="ctr">
            <a:noAutofit/>
          </a:bodyPr>
          <a:lstStyle>
            <a:lvl1pPr marL="0" indent="0" algn="l">
              <a:buNone/>
              <a:defRPr sz="1500" b="0" i="0">
                <a:solidFill>
                  <a:srgbClr val="25465F"/>
                </a:solidFill>
                <a:latin typeface="Bouygues Read"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a:t>Contenu de la catégorie. Contenu de la catégorie. Contenu de la catégorie. Contenu de la catégorie.  Contenu de la catégorie. Contenu de la catégorie. Contenu de la catégorie. Contenu de la catégorie. Contenu de la</a:t>
            </a:r>
          </a:p>
        </p:txBody>
      </p:sp>
      <p:sp>
        <p:nvSpPr>
          <p:cNvPr id="3" name="Rectangle : avec coins arrondis en diagonale 2">
            <a:extLst>
              <a:ext uri="{FF2B5EF4-FFF2-40B4-BE49-F238E27FC236}">
                <a16:creationId xmlns:a16="http://schemas.microsoft.com/office/drawing/2014/main" id="{68FDBD54-4ABF-08DC-3E63-89400D3F8A83}"/>
              </a:ext>
            </a:extLst>
          </p:cNvPr>
          <p:cNvSpPr/>
          <p:nvPr userDrawn="1"/>
        </p:nvSpPr>
        <p:spPr>
          <a:xfrm>
            <a:off x="4854633" y="1022466"/>
            <a:ext cx="7337365" cy="5270270"/>
          </a:xfrm>
          <a:prstGeom prst="round2DiagRect">
            <a:avLst>
              <a:gd name="adj1" fmla="val 16667"/>
              <a:gd name="adj2" fmla="val 13165"/>
            </a:avLst>
          </a:prstGeom>
          <a:solidFill>
            <a:srgbClr val="109DB9">
              <a:alpha val="1364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space réservé pour une image  16">
            <a:extLst>
              <a:ext uri="{FF2B5EF4-FFF2-40B4-BE49-F238E27FC236}">
                <a16:creationId xmlns:a16="http://schemas.microsoft.com/office/drawing/2014/main" id="{2E46EAB3-14A7-8043-BC58-A4D3E7D9DA52}"/>
              </a:ext>
            </a:extLst>
          </p:cNvPr>
          <p:cNvSpPr>
            <a:spLocks noGrp="1"/>
          </p:cNvSpPr>
          <p:nvPr>
            <p:ph type="pic" sz="quarter" idx="16"/>
          </p:nvPr>
        </p:nvSpPr>
        <p:spPr>
          <a:xfrm>
            <a:off x="5195455" y="1246909"/>
            <a:ext cx="6792505" cy="4821382"/>
          </a:xfrm>
          <a:custGeom>
            <a:avLst/>
            <a:gdLst>
              <a:gd name="connsiteX0" fmla="*/ 482610 w 2895600"/>
              <a:gd name="connsiteY0" fmla="*/ 0 h 4821382"/>
              <a:gd name="connsiteX1" fmla="*/ 2412990 w 2895600"/>
              <a:gd name="connsiteY1" fmla="*/ 0 h 4821382"/>
              <a:gd name="connsiteX2" fmla="*/ 2895600 w 2895600"/>
              <a:gd name="connsiteY2" fmla="*/ 482610 h 4821382"/>
              <a:gd name="connsiteX3" fmla="*/ 2895600 w 2895600"/>
              <a:gd name="connsiteY3" fmla="*/ 4338772 h 4821382"/>
              <a:gd name="connsiteX4" fmla="*/ 2412990 w 2895600"/>
              <a:gd name="connsiteY4" fmla="*/ 4821382 h 4821382"/>
              <a:gd name="connsiteX5" fmla="*/ 482610 w 2895600"/>
              <a:gd name="connsiteY5" fmla="*/ 4821382 h 4821382"/>
              <a:gd name="connsiteX6" fmla="*/ 0 w 2895600"/>
              <a:gd name="connsiteY6" fmla="*/ 4338772 h 4821382"/>
              <a:gd name="connsiteX7" fmla="*/ 0 w 2895600"/>
              <a:gd name="connsiteY7" fmla="*/ 482610 h 4821382"/>
              <a:gd name="connsiteX8" fmla="*/ 482610 w 2895600"/>
              <a:gd name="connsiteY8" fmla="*/ 0 h 482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5600" h="4821382">
                <a:moveTo>
                  <a:pt x="482610" y="0"/>
                </a:moveTo>
                <a:lnTo>
                  <a:pt x="2412990" y="0"/>
                </a:lnTo>
                <a:cubicBezTo>
                  <a:pt x="2679528" y="0"/>
                  <a:pt x="2895600" y="216072"/>
                  <a:pt x="2895600" y="482610"/>
                </a:cubicBezTo>
                <a:lnTo>
                  <a:pt x="2895600" y="4338772"/>
                </a:lnTo>
                <a:cubicBezTo>
                  <a:pt x="2895600" y="4605310"/>
                  <a:pt x="2679528" y="4821382"/>
                  <a:pt x="2412990" y="4821382"/>
                </a:cubicBezTo>
                <a:lnTo>
                  <a:pt x="482610" y="4821382"/>
                </a:lnTo>
                <a:cubicBezTo>
                  <a:pt x="216072" y="4821382"/>
                  <a:pt x="0" y="4605310"/>
                  <a:pt x="0" y="4338772"/>
                </a:cubicBezTo>
                <a:lnTo>
                  <a:pt x="0" y="482610"/>
                </a:lnTo>
                <a:cubicBezTo>
                  <a:pt x="0" y="216072"/>
                  <a:pt x="216072" y="0"/>
                  <a:pt x="482610" y="0"/>
                </a:cubicBezTo>
                <a:close/>
              </a:path>
            </a:pathLst>
          </a:custGeom>
        </p:spPr>
        <p:txBody>
          <a:bodyPr wrap="square">
            <a:noAutofit/>
          </a:bodyPr>
          <a:lstStyle/>
          <a:p>
            <a:endParaRPr lang="fr-FR"/>
          </a:p>
        </p:txBody>
      </p:sp>
    </p:spTree>
    <p:extLst>
      <p:ext uri="{BB962C8B-B14F-4D97-AF65-F5344CB8AC3E}">
        <p14:creationId xmlns:p14="http://schemas.microsoft.com/office/powerpoint/2010/main" val="3612341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us libres 9">
    <p:spTree>
      <p:nvGrpSpPr>
        <p:cNvPr id="1" name=""/>
        <p:cNvGrpSpPr/>
        <p:nvPr/>
      </p:nvGrpSpPr>
      <p:grpSpPr>
        <a:xfrm>
          <a:off x="0" y="0"/>
          <a:ext cx="0" cy="0"/>
          <a:chOff x="0" y="0"/>
          <a:chExt cx="0" cy="0"/>
        </a:xfrm>
      </p:grpSpPr>
      <p:sp>
        <p:nvSpPr>
          <p:cNvPr id="3" name="Espace réservé du texte 14">
            <a:extLst>
              <a:ext uri="{FF2B5EF4-FFF2-40B4-BE49-F238E27FC236}">
                <a16:creationId xmlns:a16="http://schemas.microsoft.com/office/drawing/2014/main" id="{9E4EE562-F2FC-AF4C-AAD5-51E88DDD699F}"/>
              </a:ext>
            </a:extLst>
          </p:cNvPr>
          <p:cNvSpPr>
            <a:spLocks noGrp="1"/>
          </p:cNvSpPr>
          <p:nvPr>
            <p:ph type="body" sz="quarter" idx="11" hasCustomPrompt="1"/>
          </p:nvPr>
        </p:nvSpPr>
        <p:spPr>
          <a:xfrm>
            <a:off x="585789" y="314327"/>
            <a:ext cx="5900071" cy="375629"/>
          </a:xfrm>
          <a:prstGeom prst="rect">
            <a:avLst/>
          </a:prstGeom>
        </p:spPr>
        <p:txBody>
          <a:bodyPr>
            <a:noAutofit/>
          </a:bodyPr>
          <a:lstStyle>
            <a:lvl1pPr marL="0" indent="0">
              <a:buNone/>
              <a:defRPr sz="2400" b="1" i="0">
                <a:solidFill>
                  <a:srgbClr val="25465F"/>
                </a:solidFill>
                <a:latin typeface="Bouygues Read Semibold" pitchFamily="2" charset="77"/>
              </a:defRPr>
            </a:lvl1pPr>
          </a:lstStyle>
          <a:p>
            <a:pPr lvl="0"/>
            <a:r>
              <a:rPr lang="fr-FR"/>
              <a:t>Chapitre :</a:t>
            </a:r>
          </a:p>
        </p:txBody>
      </p:sp>
      <p:sp>
        <p:nvSpPr>
          <p:cNvPr id="6" name="Espace réservé du texte 14">
            <a:extLst>
              <a:ext uri="{FF2B5EF4-FFF2-40B4-BE49-F238E27FC236}">
                <a16:creationId xmlns:a16="http://schemas.microsoft.com/office/drawing/2014/main" id="{0F1DD871-75CA-C640-8E6A-79A0AC50B1B1}"/>
              </a:ext>
            </a:extLst>
          </p:cNvPr>
          <p:cNvSpPr>
            <a:spLocks noGrp="1"/>
          </p:cNvSpPr>
          <p:nvPr>
            <p:ph type="body" sz="quarter" idx="19" hasCustomPrompt="1"/>
          </p:nvPr>
        </p:nvSpPr>
        <p:spPr>
          <a:xfrm>
            <a:off x="585790" y="689956"/>
            <a:ext cx="5900070" cy="295162"/>
          </a:xfrm>
          <a:prstGeom prst="rect">
            <a:avLst/>
          </a:prstGeom>
        </p:spPr>
        <p:txBody>
          <a:bodyPr>
            <a:noAutofit/>
          </a:bodyPr>
          <a:lstStyle>
            <a:lvl1pPr marL="0" indent="0">
              <a:buNone/>
              <a:defRPr sz="2000" b="0" i="0">
                <a:solidFill>
                  <a:srgbClr val="109DB9"/>
                </a:solidFill>
                <a:latin typeface="Bouygues Read" pitchFamily="2" charset="77"/>
              </a:defRPr>
            </a:lvl1pPr>
          </a:lstStyle>
          <a:p>
            <a:pPr lvl="0"/>
            <a:r>
              <a:rPr lang="fr-FR"/>
              <a:t>Sous titre</a:t>
            </a:r>
          </a:p>
        </p:txBody>
      </p:sp>
    </p:spTree>
    <p:custDataLst>
      <p:tags r:id="rId1"/>
    </p:custDataLst>
    <p:extLst>
      <p:ext uri="{BB962C8B-B14F-4D97-AF65-F5344CB8AC3E}">
        <p14:creationId xmlns:p14="http://schemas.microsoft.com/office/powerpoint/2010/main" val="3434769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exte - image 1">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3BDF237F-7345-1A4B-97E3-0EDC801580E5}"/>
              </a:ext>
            </a:extLst>
          </p:cNvPr>
          <p:cNvPicPr>
            <a:picLocks noChangeAspect="1"/>
          </p:cNvPicPr>
          <p:nvPr userDrawn="1"/>
        </p:nvPicPr>
        <p:blipFill>
          <a:blip r:embed="rId2">
            <a:alphaModFix amt="30000"/>
          </a:blip>
          <a:stretch>
            <a:fillRect/>
          </a:stretch>
        </p:blipFill>
        <p:spPr>
          <a:xfrm>
            <a:off x="345894" y="-2444065"/>
            <a:ext cx="11108820" cy="13976433"/>
          </a:xfrm>
          <a:prstGeom prst="rect">
            <a:avLst/>
          </a:prstGeom>
          <a:effectLst/>
        </p:spPr>
      </p:pic>
      <p:sp>
        <p:nvSpPr>
          <p:cNvPr id="18" name="Espace réservé pour une image  17">
            <a:extLst>
              <a:ext uri="{FF2B5EF4-FFF2-40B4-BE49-F238E27FC236}">
                <a16:creationId xmlns:a16="http://schemas.microsoft.com/office/drawing/2014/main" id="{26F54911-D537-524A-8D93-FF3DE805D5EF}"/>
              </a:ext>
            </a:extLst>
          </p:cNvPr>
          <p:cNvSpPr>
            <a:spLocks noGrp="1"/>
          </p:cNvSpPr>
          <p:nvPr>
            <p:ph type="pic" sz="quarter" idx="10"/>
          </p:nvPr>
        </p:nvSpPr>
        <p:spPr>
          <a:xfrm>
            <a:off x="7196052" y="301841"/>
            <a:ext cx="4790364" cy="6081204"/>
          </a:xfrm>
          <a:custGeom>
            <a:avLst/>
            <a:gdLst>
              <a:gd name="connsiteX0" fmla="*/ 798410 w 4790364"/>
              <a:gd name="connsiteY0" fmla="*/ 0 h 4790364"/>
              <a:gd name="connsiteX1" fmla="*/ 4790364 w 4790364"/>
              <a:gd name="connsiteY1" fmla="*/ 0 h 4790364"/>
              <a:gd name="connsiteX2" fmla="*/ 4790364 w 4790364"/>
              <a:gd name="connsiteY2" fmla="*/ 3991954 h 4790364"/>
              <a:gd name="connsiteX3" fmla="*/ 3991954 w 4790364"/>
              <a:gd name="connsiteY3" fmla="*/ 4790364 h 4790364"/>
              <a:gd name="connsiteX4" fmla="*/ 0 w 4790364"/>
              <a:gd name="connsiteY4" fmla="*/ 4790364 h 4790364"/>
              <a:gd name="connsiteX5" fmla="*/ 0 w 4790364"/>
              <a:gd name="connsiteY5" fmla="*/ 798410 h 4790364"/>
              <a:gd name="connsiteX6" fmla="*/ 798410 w 4790364"/>
              <a:gd name="connsiteY6" fmla="*/ 0 h 479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0364" h="4790364">
                <a:moveTo>
                  <a:pt x="798410" y="0"/>
                </a:moveTo>
                <a:lnTo>
                  <a:pt x="4790364" y="0"/>
                </a:lnTo>
                <a:lnTo>
                  <a:pt x="4790364" y="3991954"/>
                </a:lnTo>
                <a:cubicBezTo>
                  <a:pt x="4790364" y="4432904"/>
                  <a:pt x="4432904" y="4790364"/>
                  <a:pt x="3991954" y="4790364"/>
                </a:cubicBezTo>
                <a:lnTo>
                  <a:pt x="0" y="4790364"/>
                </a:lnTo>
                <a:lnTo>
                  <a:pt x="0" y="798410"/>
                </a:lnTo>
                <a:cubicBezTo>
                  <a:pt x="0" y="357460"/>
                  <a:pt x="357460" y="0"/>
                  <a:pt x="798410" y="0"/>
                </a:cubicBezTo>
                <a:close/>
              </a:path>
            </a:pathLst>
          </a:custGeom>
        </p:spPr>
        <p:txBody>
          <a:bodyPr wrap="square">
            <a:noAutofit/>
          </a:bodyPr>
          <a:lstStyle/>
          <a:p>
            <a:endParaRPr lang="fr-FR"/>
          </a:p>
        </p:txBody>
      </p:sp>
      <p:sp>
        <p:nvSpPr>
          <p:cNvPr id="19" name="Espace réservé du texte 14">
            <a:extLst>
              <a:ext uri="{FF2B5EF4-FFF2-40B4-BE49-F238E27FC236}">
                <a16:creationId xmlns:a16="http://schemas.microsoft.com/office/drawing/2014/main" id="{24A8E56D-DC89-F548-93EF-279A84DBFFB5}"/>
              </a:ext>
            </a:extLst>
          </p:cNvPr>
          <p:cNvSpPr>
            <a:spLocks noGrp="1"/>
          </p:cNvSpPr>
          <p:nvPr>
            <p:ph type="body" sz="quarter" idx="11" hasCustomPrompt="1"/>
          </p:nvPr>
        </p:nvSpPr>
        <p:spPr>
          <a:xfrm>
            <a:off x="150197" y="153324"/>
            <a:ext cx="5750107" cy="842963"/>
          </a:xfrm>
          <a:prstGeom prst="rect">
            <a:avLst/>
          </a:prstGeom>
        </p:spPr>
        <p:txBody>
          <a:bodyPr>
            <a:noAutofit/>
          </a:bodyPr>
          <a:lstStyle>
            <a:lvl1pPr marL="0" indent="0">
              <a:buNone/>
              <a:defRPr sz="4000" b="1" i="0">
                <a:solidFill>
                  <a:srgbClr val="25465F"/>
                </a:solidFill>
                <a:latin typeface="Bouygues Read Semibold" pitchFamily="2" charset="77"/>
              </a:defRPr>
            </a:lvl1pPr>
          </a:lstStyle>
          <a:p>
            <a:pPr lvl="0"/>
            <a:r>
              <a:rPr lang="fr-FR"/>
              <a:t>Titre de votre page</a:t>
            </a:r>
          </a:p>
        </p:txBody>
      </p:sp>
      <p:sp>
        <p:nvSpPr>
          <p:cNvPr id="20" name="Rectangle : coins arrondis 19">
            <a:extLst>
              <a:ext uri="{FF2B5EF4-FFF2-40B4-BE49-F238E27FC236}">
                <a16:creationId xmlns:a16="http://schemas.microsoft.com/office/drawing/2014/main" id="{272B2953-7744-004F-A2A8-25CA47A0D798}"/>
              </a:ext>
            </a:extLst>
          </p:cNvPr>
          <p:cNvSpPr/>
          <p:nvPr userDrawn="1"/>
        </p:nvSpPr>
        <p:spPr>
          <a:xfrm>
            <a:off x="182439" y="1252387"/>
            <a:ext cx="2936695" cy="45719"/>
          </a:xfrm>
          <a:prstGeom prst="roundRect">
            <a:avLst>
              <a:gd name="adj" fmla="val 50000"/>
            </a:avLst>
          </a:prstGeom>
          <a:gradFill flip="none" rotWithShape="1">
            <a:gsLst>
              <a:gs pos="0">
                <a:srgbClr val="25465F"/>
              </a:gs>
              <a:gs pos="99000">
                <a:schemeClr val="bg1">
                  <a:alpha val="0"/>
                </a:schemeClr>
              </a:gs>
              <a:gs pos="50000">
                <a:srgbClr val="109DB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1" name="Espace réservé du texte 14">
            <a:extLst>
              <a:ext uri="{FF2B5EF4-FFF2-40B4-BE49-F238E27FC236}">
                <a16:creationId xmlns:a16="http://schemas.microsoft.com/office/drawing/2014/main" id="{DF561798-1ED1-1246-BB09-74B8D6C08BC0}"/>
              </a:ext>
            </a:extLst>
          </p:cNvPr>
          <p:cNvSpPr>
            <a:spLocks noGrp="1"/>
          </p:cNvSpPr>
          <p:nvPr>
            <p:ph type="body" sz="quarter" idx="14" hasCustomPrompt="1"/>
          </p:nvPr>
        </p:nvSpPr>
        <p:spPr>
          <a:xfrm>
            <a:off x="150197" y="1823663"/>
            <a:ext cx="5750107" cy="4139252"/>
          </a:xfrm>
          <a:prstGeom prst="rect">
            <a:avLst/>
          </a:prstGeom>
        </p:spPr>
        <p:txBody>
          <a:bodyPr anchor="t">
            <a:noAutofit/>
          </a:bodyPr>
          <a:lstStyle>
            <a:lvl1pPr marL="0" indent="0" algn="l">
              <a:buNone/>
              <a:defRPr sz="1800" b="0" i="0">
                <a:solidFill>
                  <a:srgbClr val="25465F"/>
                </a:solidFill>
                <a:latin typeface="Bouygues Read" pitchFamily="2" charset="77"/>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a:t>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a:t>
            </a:r>
          </a:p>
        </p:txBody>
      </p:sp>
      <p:sp>
        <p:nvSpPr>
          <p:cNvPr id="7" name="Rectangle : avec coins arrondis en diagonale 6">
            <a:extLst>
              <a:ext uri="{FF2B5EF4-FFF2-40B4-BE49-F238E27FC236}">
                <a16:creationId xmlns:a16="http://schemas.microsoft.com/office/drawing/2014/main" id="{53AF31DC-C086-F948-9320-DBF0A00C1582}"/>
              </a:ext>
            </a:extLst>
          </p:cNvPr>
          <p:cNvSpPr/>
          <p:nvPr userDrawn="1"/>
        </p:nvSpPr>
        <p:spPr>
          <a:xfrm>
            <a:off x="6860047" y="155290"/>
            <a:ext cx="4790364" cy="6573984"/>
          </a:xfrm>
          <a:prstGeom prst="round2DiagRect">
            <a:avLst/>
          </a:prstGeom>
          <a:solidFill>
            <a:srgbClr val="109DB9">
              <a:alpha val="1364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Espace réservé du texte 14">
            <a:extLst>
              <a:ext uri="{FF2B5EF4-FFF2-40B4-BE49-F238E27FC236}">
                <a16:creationId xmlns:a16="http://schemas.microsoft.com/office/drawing/2014/main" id="{EE1B72E5-0AE7-4FC7-0E47-64F2343499EF}"/>
              </a:ext>
            </a:extLst>
          </p:cNvPr>
          <p:cNvSpPr>
            <a:spLocks noGrp="1"/>
          </p:cNvSpPr>
          <p:nvPr>
            <p:ph type="body" sz="quarter" idx="15" hasCustomPrompt="1"/>
          </p:nvPr>
        </p:nvSpPr>
        <p:spPr>
          <a:xfrm>
            <a:off x="182439" y="678881"/>
            <a:ext cx="5750107" cy="842963"/>
          </a:xfrm>
          <a:prstGeom prst="rect">
            <a:avLst/>
          </a:prstGeom>
        </p:spPr>
        <p:txBody>
          <a:bodyPr>
            <a:noAutofit/>
          </a:bodyPr>
          <a:lstStyle>
            <a:lvl1pPr marL="0" indent="0">
              <a:buNone/>
              <a:defRPr sz="2800" b="1" i="0">
                <a:solidFill>
                  <a:srgbClr val="109DB9"/>
                </a:solidFill>
                <a:latin typeface="Bouygues Read Medium" pitchFamily="50" charset="0"/>
              </a:defRPr>
            </a:lvl1pPr>
          </a:lstStyle>
          <a:p>
            <a:pPr lvl="0"/>
            <a:r>
              <a:rPr lang="fr-FR"/>
              <a:t>Titre de votre page</a:t>
            </a:r>
          </a:p>
        </p:txBody>
      </p:sp>
    </p:spTree>
    <p:extLst>
      <p:ext uri="{BB962C8B-B14F-4D97-AF65-F5344CB8AC3E}">
        <p14:creationId xmlns:p14="http://schemas.microsoft.com/office/powerpoint/2010/main" val="3581640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E6A4D0-E3A1-A565-BF44-EC025F7DF9D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D1C8D6A-05C1-8A9E-D824-BAD273DDF77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7666DF5-833D-698D-457F-41511E1709DA}"/>
              </a:ext>
            </a:extLst>
          </p:cNvPr>
          <p:cNvSpPr>
            <a:spLocks noGrp="1"/>
          </p:cNvSpPr>
          <p:nvPr>
            <p:ph type="dt" sz="half" idx="10"/>
          </p:nvPr>
        </p:nvSpPr>
        <p:spPr/>
        <p:txBody>
          <a:bodyPr/>
          <a:lstStyle/>
          <a:p>
            <a:fld id="{AA8C0FF4-968E-4560-9AB9-A0A356453F28}" type="datetimeFigureOut">
              <a:rPr lang="fr-FR" smtClean="0"/>
              <a:t>30/11/2023</a:t>
            </a:fld>
            <a:endParaRPr lang="fr-FR"/>
          </a:p>
        </p:txBody>
      </p:sp>
      <p:sp>
        <p:nvSpPr>
          <p:cNvPr id="5" name="Espace réservé du pied de page 4">
            <a:extLst>
              <a:ext uri="{FF2B5EF4-FFF2-40B4-BE49-F238E27FC236}">
                <a16:creationId xmlns:a16="http://schemas.microsoft.com/office/drawing/2014/main" id="{6E8E85E3-0C4A-020D-1F19-EA8ADE01B94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1BC0FBC-40DF-097C-D7F8-F9C9AE7B9053}"/>
              </a:ext>
            </a:extLst>
          </p:cNvPr>
          <p:cNvSpPr>
            <a:spLocks noGrp="1"/>
          </p:cNvSpPr>
          <p:nvPr>
            <p:ph type="sldNum" sz="quarter" idx="12"/>
          </p:nvPr>
        </p:nvSpPr>
        <p:spPr/>
        <p:txBody>
          <a:bodyPr/>
          <a:lstStyle/>
          <a:p>
            <a:fld id="{9F5ABE8E-2BE2-40F7-84AD-C4E185591397}" type="slidenum">
              <a:rPr lang="fr-FR" smtClean="0"/>
              <a:t>‹N°›</a:t>
            </a:fld>
            <a:endParaRPr lang="fr-FR"/>
          </a:p>
        </p:txBody>
      </p:sp>
    </p:spTree>
    <p:extLst>
      <p:ext uri="{BB962C8B-B14F-4D97-AF65-F5344CB8AC3E}">
        <p14:creationId xmlns:p14="http://schemas.microsoft.com/office/powerpoint/2010/main" val="3113838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CF97A4-FC0F-19B1-BA26-7CAA3F802DD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73FF530-3FE5-8FE7-1D75-8407A14572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11B84A5-1538-5A66-AB26-387D7A3E1C81}"/>
              </a:ext>
            </a:extLst>
          </p:cNvPr>
          <p:cNvSpPr>
            <a:spLocks noGrp="1"/>
          </p:cNvSpPr>
          <p:nvPr>
            <p:ph type="dt" sz="half" idx="10"/>
          </p:nvPr>
        </p:nvSpPr>
        <p:spPr/>
        <p:txBody>
          <a:bodyPr/>
          <a:lstStyle/>
          <a:p>
            <a:fld id="{AA8C0FF4-968E-4560-9AB9-A0A356453F28}" type="datetimeFigureOut">
              <a:rPr lang="fr-FR" smtClean="0"/>
              <a:t>30/11/2023</a:t>
            </a:fld>
            <a:endParaRPr lang="fr-FR"/>
          </a:p>
        </p:txBody>
      </p:sp>
      <p:sp>
        <p:nvSpPr>
          <p:cNvPr id="5" name="Espace réservé du pied de page 4">
            <a:extLst>
              <a:ext uri="{FF2B5EF4-FFF2-40B4-BE49-F238E27FC236}">
                <a16:creationId xmlns:a16="http://schemas.microsoft.com/office/drawing/2014/main" id="{3686BADE-D6AD-D29B-F817-3953575F1D7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CA681C1-0BAF-0D00-6C16-A87172952F7D}"/>
              </a:ext>
            </a:extLst>
          </p:cNvPr>
          <p:cNvSpPr>
            <a:spLocks noGrp="1"/>
          </p:cNvSpPr>
          <p:nvPr>
            <p:ph type="sldNum" sz="quarter" idx="12"/>
          </p:nvPr>
        </p:nvSpPr>
        <p:spPr/>
        <p:txBody>
          <a:bodyPr/>
          <a:lstStyle/>
          <a:p>
            <a:fld id="{9F5ABE8E-2BE2-40F7-84AD-C4E185591397}" type="slidenum">
              <a:rPr lang="fr-FR" smtClean="0"/>
              <a:t>‹N°›</a:t>
            </a:fld>
            <a:endParaRPr lang="fr-FR"/>
          </a:p>
        </p:txBody>
      </p:sp>
    </p:spTree>
    <p:extLst>
      <p:ext uri="{BB962C8B-B14F-4D97-AF65-F5344CB8AC3E}">
        <p14:creationId xmlns:p14="http://schemas.microsoft.com/office/powerpoint/2010/main" val="3669178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10299C-B659-8F85-A58E-F5FD9942D72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F5A1651-65F1-FE2A-242B-AC546F60957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3DACB28-DD9C-0B68-3E1F-16A32245B81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161D862-E649-4F87-6C43-747D490F297D}"/>
              </a:ext>
            </a:extLst>
          </p:cNvPr>
          <p:cNvSpPr>
            <a:spLocks noGrp="1"/>
          </p:cNvSpPr>
          <p:nvPr>
            <p:ph type="dt" sz="half" idx="10"/>
          </p:nvPr>
        </p:nvSpPr>
        <p:spPr/>
        <p:txBody>
          <a:bodyPr/>
          <a:lstStyle/>
          <a:p>
            <a:fld id="{AA8C0FF4-968E-4560-9AB9-A0A356453F28}" type="datetimeFigureOut">
              <a:rPr lang="fr-FR" smtClean="0"/>
              <a:t>30/11/2023</a:t>
            </a:fld>
            <a:endParaRPr lang="fr-FR"/>
          </a:p>
        </p:txBody>
      </p:sp>
      <p:sp>
        <p:nvSpPr>
          <p:cNvPr id="6" name="Espace réservé du pied de page 5">
            <a:extLst>
              <a:ext uri="{FF2B5EF4-FFF2-40B4-BE49-F238E27FC236}">
                <a16:creationId xmlns:a16="http://schemas.microsoft.com/office/drawing/2014/main" id="{F68FCC5E-10AD-C387-EABA-C9E434A0FC6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9190603-3C59-0C6E-1E8E-ED1F72975ADE}"/>
              </a:ext>
            </a:extLst>
          </p:cNvPr>
          <p:cNvSpPr>
            <a:spLocks noGrp="1"/>
          </p:cNvSpPr>
          <p:nvPr>
            <p:ph type="sldNum" sz="quarter" idx="12"/>
          </p:nvPr>
        </p:nvSpPr>
        <p:spPr/>
        <p:txBody>
          <a:bodyPr/>
          <a:lstStyle/>
          <a:p>
            <a:fld id="{9F5ABE8E-2BE2-40F7-84AD-C4E185591397}" type="slidenum">
              <a:rPr lang="fr-FR" smtClean="0"/>
              <a:t>‹N°›</a:t>
            </a:fld>
            <a:endParaRPr lang="fr-FR"/>
          </a:p>
        </p:txBody>
      </p:sp>
    </p:spTree>
    <p:extLst>
      <p:ext uri="{BB962C8B-B14F-4D97-AF65-F5344CB8AC3E}">
        <p14:creationId xmlns:p14="http://schemas.microsoft.com/office/powerpoint/2010/main" val="36148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9244FB-337D-A456-B5DA-59A4F4169D8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E969F97-8F23-5266-16A0-F6A61E7F92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24FFF56-67B9-8855-B521-1492360462E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F27393F-2531-E85D-9817-1356918B98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EC2188B-EAF2-D55D-1825-F3156DE3A0F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23DA88D-666B-C72B-32EE-3FDAE7571665}"/>
              </a:ext>
            </a:extLst>
          </p:cNvPr>
          <p:cNvSpPr>
            <a:spLocks noGrp="1"/>
          </p:cNvSpPr>
          <p:nvPr>
            <p:ph type="dt" sz="half" idx="10"/>
          </p:nvPr>
        </p:nvSpPr>
        <p:spPr/>
        <p:txBody>
          <a:bodyPr/>
          <a:lstStyle/>
          <a:p>
            <a:fld id="{AA8C0FF4-968E-4560-9AB9-A0A356453F28}" type="datetimeFigureOut">
              <a:rPr lang="fr-FR" smtClean="0"/>
              <a:t>30/11/2023</a:t>
            </a:fld>
            <a:endParaRPr lang="fr-FR"/>
          </a:p>
        </p:txBody>
      </p:sp>
      <p:sp>
        <p:nvSpPr>
          <p:cNvPr id="8" name="Espace réservé du pied de page 7">
            <a:extLst>
              <a:ext uri="{FF2B5EF4-FFF2-40B4-BE49-F238E27FC236}">
                <a16:creationId xmlns:a16="http://schemas.microsoft.com/office/drawing/2014/main" id="{14BD00CA-B965-5AF8-50DB-8E01E349182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D430683-C101-A765-811F-956BF5FE26CE}"/>
              </a:ext>
            </a:extLst>
          </p:cNvPr>
          <p:cNvSpPr>
            <a:spLocks noGrp="1"/>
          </p:cNvSpPr>
          <p:nvPr>
            <p:ph type="sldNum" sz="quarter" idx="12"/>
          </p:nvPr>
        </p:nvSpPr>
        <p:spPr/>
        <p:txBody>
          <a:bodyPr/>
          <a:lstStyle/>
          <a:p>
            <a:fld id="{9F5ABE8E-2BE2-40F7-84AD-C4E185591397}" type="slidenum">
              <a:rPr lang="fr-FR" smtClean="0"/>
              <a:t>‹N°›</a:t>
            </a:fld>
            <a:endParaRPr lang="fr-FR"/>
          </a:p>
        </p:txBody>
      </p:sp>
    </p:spTree>
    <p:extLst>
      <p:ext uri="{BB962C8B-B14F-4D97-AF65-F5344CB8AC3E}">
        <p14:creationId xmlns:p14="http://schemas.microsoft.com/office/powerpoint/2010/main" val="51287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22238D-F0F5-611C-996D-6CFDF262B4C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B02F5BD-0793-3F53-D546-7BC7377ECB02}"/>
              </a:ext>
            </a:extLst>
          </p:cNvPr>
          <p:cNvSpPr>
            <a:spLocks noGrp="1"/>
          </p:cNvSpPr>
          <p:nvPr>
            <p:ph type="dt" sz="half" idx="10"/>
          </p:nvPr>
        </p:nvSpPr>
        <p:spPr/>
        <p:txBody>
          <a:bodyPr/>
          <a:lstStyle/>
          <a:p>
            <a:fld id="{AA8C0FF4-968E-4560-9AB9-A0A356453F28}" type="datetimeFigureOut">
              <a:rPr lang="fr-FR" smtClean="0"/>
              <a:t>30/11/2023</a:t>
            </a:fld>
            <a:endParaRPr lang="fr-FR"/>
          </a:p>
        </p:txBody>
      </p:sp>
      <p:sp>
        <p:nvSpPr>
          <p:cNvPr id="4" name="Espace réservé du pied de page 3">
            <a:extLst>
              <a:ext uri="{FF2B5EF4-FFF2-40B4-BE49-F238E27FC236}">
                <a16:creationId xmlns:a16="http://schemas.microsoft.com/office/drawing/2014/main" id="{202CF2AC-FA58-92A0-0E9C-561084DB334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FDB09D9-AF1F-E503-8863-959ECF588435}"/>
              </a:ext>
            </a:extLst>
          </p:cNvPr>
          <p:cNvSpPr>
            <a:spLocks noGrp="1"/>
          </p:cNvSpPr>
          <p:nvPr>
            <p:ph type="sldNum" sz="quarter" idx="12"/>
          </p:nvPr>
        </p:nvSpPr>
        <p:spPr/>
        <p:txBody>
          <a:bodyPr/>
          <a:lstStyle/>
          <a:p>
            <a:fld id="{9F5ABE8E-2BE2-40F7-84AD-C4E185591397}" type="slidenum">
              <a:rPr lang="fr-FR" smtClean="0"/>
              <a:t>‹N°›</a:t>
            </a:fld>
            <a:endParaRPr lang="fr-FR"/>
          </a:p>
        </p:txBody>
      </p:sp>
    </p:spTree>
    <p:extLst>
      <p:ext uri="{BB962C8B-B14F-4D97-AF65-F5344CB8AC3E}">
        <p14:creationId xmlns:p14="http://schemas.microsoft.com/office/powerpoint/2010/main" val="74280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9FB8F19-9F24-3B34-BAE0-AA285E83AF9C}"/>
              </a:ext>
            </a:extLst>
          </p:cNvPr>
          <p:cNvSpPr>
            <a:spLocks noGrp="1"/>
          </p:cNvSpPr>
          <p:nvPr>
            <p:ph type="dt" sz="half" idx="10"/>
          </p:nvPr>
        </p:nvSpPr>
        <p:spPr/>
        <p:txBody>
          <a:bodyPr/>
          <a:lstStyle/>
          <a:p>
            <a:fld id="{AA8C0FF4-968E-4560-9AB9-A0A356453F28}" type="datetimeFigureOut">
              <a:rPr lang="fr-FR" smtClean="0"/>
              <a:t>30/11/2023</a:t>
            </a:fld>
            <a:endParaRPr lang="fr-FR"/>
          </a:p>
        </p:txBody>
      </p:sp>
      <p:sp>
        <p:nvSpPr>
          <p:cNvPr id="3" name="Espace réservé du pied de page 2">
            <a:extLst>
              <a:ext uri="{FF2B5EF4-FFF2-40B4-BE49-F238E27FC236}">
                <a16:creationId xmlns:a16="http://schemas.microsoft.com/office/drawing/2014/main" id="{5861937D-3614-1880-F20B-4EACADEBB48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A739D0F-7F75-8CF5-4E7F-DAC06D6B384C}"/>
              </a:ext>
            </a:extLst>
          </p:cNvPr>
          <p:cNvSpPr>
            <a:spLocks noGrp="1"/>
          </p:cNvSpPr>
          <p:nvPr>
            <p:ph type="sldNum" sz="quarter" idx="12"/>
          </p:nvPr>
        </p:nvSpPr>
        <p:spPr/>
        <p:txBody>
          <a:bodyPr/>
          <a:lstStyle/>
          <a:p>
            <a:fld id="{9F5ABE8E-2BE2-40F7-84AD-C4E185591397}" type="slidenum">
              <a:rPr lang="fr-FR" smtClean="0"/>
              <a:t>‹N°›</a:t>
            </a:fld>
            <a:endParaRPr lang="fr-FR"/>
          </a:p>
        </p:txBody>
      </p:sp>
    </p:spTree>
    <p:extLst>
      <p:ext uri="{BB962C8B-B14F-4D97-AF65-F5344CB8AC3E}">
        <p14:creationId xmlns:p14="http://schemas.microsoft.com/office/powerpoint/2010/main" val="3844417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D8C72-E19C-1EB1-20FC-E2691C3F8EE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6DEFE87-869B-450D-DC55-4577F01407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3C9581A-70E8-BE84-1DB9-D60CE2076E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70E9B42-33D3-CA18-C8ED-7F5A47BF596B}"/>
              </a:ext>
            </a:extLst>
          </p:cNvPr>
          <p:cNvSpPr>
            <a:spLocks noGrp="1"/>
          </p:cNvSpPr>
          <p:nvPr>
            <p:ph type="dt" sz="half" idx="10"/>
          </p:nvPr>
        </p:nvSpPr>
        <p:spPr/>
        <p:txBody>
          <a:bodyPr/>
          <a:lstStyle/>
          <a:p>
            <a:fld id="{AA8C0FF4-968E-4560-9AB9-A0A356453F28}" type="datetimeFigureOut">
              <a:rPr lang="fr-FR" smtClean="0"/>
              <a:t>30/11/2023</a:t>
            </a:fld>
            <a:endParaRPr lang="fr-FR"/>
          </a:p>
        </p:txBody>
      </p:sp>
      <p:sp>
        <p:nvSpPr>
          <p:cNvPr id="6" name="Espace réservé du pied de page 5">
            <a:extLst>
              <a:ext uri="{FF2B5EF4-FFF2-40B4-BE49-F238E27FC236}">
                <a16:creationId xmlns:a16="http://schemas.microsoft.com/office/drawing/2014/main" id="{47E58474-557C-C87B-2CAC-ECC53A2D9FB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8D6410D-4095-DE08-6A40-70B2096FD6B7}"/>
              </a:ext>
            </a:extLst>
          </p:cNvPr>
          <p:cNvSpPr>
            <a:spLocks noGrp="1"/>
          </p:cNvSpPr>
          <p:nvPr>
            <p:ph type="sldNum" sz="quarter" idx="12"/>
          </p:nvPr>
        </p:nvSpPr>
        <p:spPr/>
        <p:txBody>
          <a:bodyPr/>
          <a:lstStyle/>
          <a:p>
            <a:fld id="{9F5ABE8E-2BE2-40F7-84AD-C4E185591397}" type="slidenum">
              <a:rPr lang="fr-FR" smtClean="0"/>
              <a:t>‹N°›</a:t>
            </a:fld>
            <a:endParaRPr lang="fr-FR"/>
          </a:p>
        </p:txBody>
      </p:sp>
    </p:spTree>
    <p:extLst>
      <p:ext uri="{BB962C8B-B14F-4D97-AF65-F5344CB8AC3E}">
        <p14:creationId xmlns:p14="http://schemas.microsoft.com/office/powerpoint/2010/main" val="2003244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FD9A6D-281F-05D0-8E7C-28921EBD3AA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9D6DD90-CF45-9A7F-369B-79956DC6C1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AA638C7-2ADC-1F27-2492-9FEBE44521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BEF96B4-0B8D-8687-A660-2284889D9411}"/>
              </a:ext>
            </a:extLst>
          </p:cNvPr>
          <p:cNvSpPr>
            <a:spLocks noGrp="1"/>
          </p:cNvSpPr>
          <p:nvPr>
            <p:ph type="dt" sz="half" idx="10"/>
          </p:nvPr>
        </p:nvSpPr>
        <p:spPr/>
        <p:txBody>
          <a:bodyPr/>
          <a:lstStyle/>
          <a:p>
            <a:fld id="{AA8C0FF4-968E-4560-9AB9-A0A356453F28}" type="datetimeFigureOut">
              <a:rPr lang="fr-FR" smtClean="0"/>
              <a:t>30/11/2023</a:t>
            </a:fld>
            <a:endParaRPr lang="fr-FR"/>
          </a:p>
        </p:txBody>
      </p:sp>
      <p:sp>
        <p:nvSpPr>
          <p:cNvPr id="6" name="Espace réservé du pied de page 5">
            <a:extLst>
              <a:ext uri="{FF2B5EF4-FFF2-40B4-BE49-F238E27FC236}">
                <a16:creationId xmlns:a16="http://schemas.microsoft.com/office/drawing/2014/main" id="{AC389B4A-1352-0FEE-ED99-9CE37846445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51F5254-B611-4705-2F97-D34C0FEC7B11}"/>
              </a:ext>
            </a:extLst>
          </p:cNvPr>
          <p:cNvSpPr>
            <a:spLocks noGrp="1"/>
          </p:cNvSpPr>
          <p:nvPr>
            <p:ph type="sldNum" sz="quarter" idx="12"/>
          </p:nvPr>
        </p:nvSpPr>
        <p:spPr/>
        <p:txBody>
          <a:bodyPr/>
          <a:lstStyle/>
          <a:p>
            <a:fld id="{9F5ABE8E-2BE2-40F7-84AD-C4E185591397}" type="slidenum">
              <a:rPr lang="fr-FR" smtClean="0"/>
              <a:t>‹N°›</a:t>
            </a:fld>
            <a:endParaRPr lang="fr-FR"/>
          </a:p>
        </p:txBody>
      </p:sp>
    </p:spTree>
    <p:extLst>
      <p:ext uri="{BB962C8B-B14F-4D97-AF65-F5344CB8AC3E}">
        <p14:creationId xmlns:p14="http://schemas.microsoft.com/office/powerpoint/2010/main" val="930789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F2B7259-4DC4-86C2-4244-55CCE74F70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73B92AB-41DB-1E7E-8D53-5C4B7AC26B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6A38C5E-35DA-FAA5-33D4-BE4A338EB7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C0FF4-968E-4560-9AB9-A0A356453F28}" type="datetimeFigureOut">
              <a:rPr lang="fr-FR" smtClean="0"/>
              <a:t>30/11/2023</a:t>
            </a:fld>
            <a:endParaRPr lang="fr-FR"/>
          </a:p>
        </p:txBody>
      </p:sp>
      <p:sp>
        <p:nvSpPr>
          <p:cNvPr id="5" name="Espace réservé du pied de page 4">
            <a:extLst>
              <a:ext uri="{FF2B5EF4-FFF2-40B4-BE49-F238E27FC236}">
                <a16:creationId xmlns:a16="http://schemas.microsoft.com/office/drawing/2014/main" id="{4F334B2C-FECF-7288-794D-B84EA3A5AE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EB93783-D896-9346-832C-CD0B489F48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5ABE8E-2BE2-40F7-84AD-C4E185591397}" type="slidenum">
              <a:rPr lang="fr-FR" smtClean="0"/>
              <a:t>‹N°›</a:t>
            </a:fld>
            <a:endParaRPr lang="fr-FR"/>
          </a:p>
        </p:txBody>
      </p:sp>
    </p:spTree>
    <p:extLst>
      <p:ext uri="{BB962C8B-B14F-4D97-AF65-F5344CB8AC3E}">
        <p14:creationId xmlns:p14="http://schemas.microsoft.com/office/powerpoint/2010/main" val="2175494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3.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16.jpe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8.png"/><Relationship Id="rId7" Type="http://schemas.openxmlformats.org/officeDocument/2006/relationships/image" Target="../media/image27.sv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jpeg"/><Relationship Id="rId10" Type="http://schemas.openxmlformats.org/officeDocument/2006/relationships/image" Target="../media/image30.svg"/><Relationship Id="rId4" Type="http://schemas.openxmlformats.org/officeDocument/2006/relationships/image" Target="../media/image24.png"/><Relationship Id="rId9"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31.jpe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32.jpe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3.png"/><Relationship Id="rId5" Type="http://schemas.openxmlformats.org/officeDocument/2006/relationships/image" Target="../media/image8.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87CE65EA-3D79-7C47-988B-0B2D92EE3FFB}"/>
              </a:ext>
            </a:extLst>
          </p:cNvPr>
          <p:cNvSpPr>
            <a:spLocks noGrp="1"/>
          </p:cNvSpPr>
          <p:nvPr>
            <p:ph type="body" sz="quarter" idx="11"/>
          </p:nvPr>
        </p:nvSpPr>
        <p:spPr>
          <a:xfrm>
            <a:off x="0" y="2115418"/>
            <a:ext cx="4876800" cy="1542182"/>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effectLst/>
                <a:uLnTx/>
                <a:uFillTx/>
                <a:latin typeface="Bouygues Read"/>
                <a:ea typeface="+mn-ea"/>
                <a:cs typeface="+mn-cs"/>
              </a:rPr>
              <a:t>Création de l’Espace Client pour les prospects</a:t>
            </a:r>
          </a:p>
          <a:p>
            <a:pPr algn="ctr"/>
            <a:endParaRPr lang="fr-FR" sz="4000" dirty="0"/>
          </a:p>
        </p:txBody>
      </p:sp>
      <p:pic>
        <p:nvPicPr>
          <p:cNvPr id="3" name="Image 2">
            <a:extLst>
              <a:ext uri="{FF2B5EF4-FFF2-40B4-BE49-F238E27FC236}">
                <a16:creationId xmlns:a16="http://schemas.microsoft.com/office/drawing/2014/main" id="{2DAEE4A1-1BF2-40E2-A4F8-EEBD1C21D72A}"/>
              </a:ext>
            </a:extLst>
          </p:cNvPr>
          <p:cNvPicPr>
            <a:picLocks noChangeAspect="1"/>
          </p:cNvPicPr>
          <p:nvPr/>
        </p:nvPicPr>
        <p:blipFill rotWithShape="1">
          <a:blip r:embed="rId3"/>
          <a:srcRect l="28802"/>
          <a:stretch/>
        </p:blipFill>
        <p:spPr>
          <a:xfrm>
            <a:off x="8922848" y="3224398"/>
            <a:ext cx="2895600" cy="1261360"/>
          </a:xfrm>
          <a:prstGeom prst="rect">
            <a:avLst/>
          </a:prstGeom>
        </p:spPr>
      </p:pic>
      <p:pic>
        <p:nvPicPr>
          <p:cNvPr id="4" name="Image 3" descr="Une image contenant texte, scène, pièce, casino&#10;&#10;Description générée automatiquement">
            <a:extLst>
              <a:ext uri="{FF2B5EF4-FFF2-40B4-BE49-F238E27FC236}">
                <a16:creationId xmlns:a16="http://schemas.microsoft.com/office/drawing/2014/main" id="{81B090A7-8186-9A1B-14FB-023B7ED3DA76}"/>
              </a:ext>
            </a:extLst>
          </p:cNvPr>
          <p:cNvPicPr>
            <a:picLocks noChangeAspect="1"/>
          </p:cNvPicPr>
          <p:nvPr/>
        </p:nvPicPr>
        <p:blipFill>
          <a:blip r:embed="rId4"/>
          <a:stretch>
            <a:fillRect/>
          </a:stretch>
        </p:blipFill>
        <p:spPr>
          <a:xfrm>
            <a:off x="9458467" y="1714149"/>
            <a:ext cx="1177624" cy="1177624"/>
          </a:xfrm>
          <a:prstGeom prst="rect">
            <a:avLst/>
          </a:prstGeom>
        </p:spPr>
      </p:pic>
      <p:pic>
        <p:nvPicPr>
          <p:cNvPr id="19458" name="Picture 2">
            <a:extLst>
              <a:ext uri="{FF2B5EF4-FFF2-40B4-BE49-F238E27FC236}">
                <a16:creationId xmlns:a16="http://schemas.microsoft.com/office/drawing/2014/main" id="{4BE9602A-09B6-15B5-5827-2E729B11F086}"/>
              </a:ext>
            </a:extLst>
          </p:cNvPr>
          <p:cNvPicPr>
            <a:picLocks noGrp="1" noChangeAspect="1" noChangeArrowheads="1"/>
          </p:cNvPicPr>
          <p:nvPr>
            <p:ph type="pic" sz="quarter" idx="16"/>
          </p:nvPr>
        </p:nvPicPr>
        <p:blipFill>
          <a:blip r:embed="rId5">
            <a:extLst>
              <a:ext uri="{28A0092B-C50C-407E-A947-70E740481C1C}">
                <a14:useLocalDpi xmlns:a14="http://schemas.microsoft.com/office/drawing/2010/main" val="0"/>
              </a:ext>
            </a:extLst>
          </a:blip>
          <a:srcRect l="3061" r="306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005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FC6747B2-A2DC-5147-C624-F0CF9E601C44}"/>
              </a:ext>
            </a:extLst>
          </p:cNvPr>
          <p:cNvPicPr>
            <a:picLocks noChangeAspect="1"/>
          </p:cNvPicPr>
          <p:nvPr/>
        </p:nvPicPr>
        <p:blipFill>
          <a:blip r:embed="rId3"/>
          <a:stretch>
            <a:fillRect/>
          </a:stretch>
        </p:blipFill>
        <p:spPr>
          <a:xfrm>
            <a:off x="5680317" y="2874044"/>
            <a:ext cx="5724640" cy="3218967"/>
          </a:xfrm>
          <a:prstGeom prst="rect">
            <a:avLst/>
          </a:prstGeom>
        </p:spPr>
      </p:pic>
      <p:grpSp>
        <p:nvGrpSpPr>
          <p:cNvPr id="14" name="Groupe 13">
            <a:extLst>
              <a:ext uri="{FF2B5EF4-FFF2-40B4-BE49-F238E27FC236}">
                <a16:creationId xmlns:a16="http://schemas.microsoft.com/office/drawing/2014/main" id="{9305CD7A-1D2D-CCCA-2332-BF1F19BD546D}"/>
              </a:ext>
            </a:extLst>
          </p:cNvPr>
          <p:cNvGrpSpPr/>
          <p:nvPr/>
        </p:nvGrpSpPr>
        <p:grpSpPr>
          <a:xfrm>
            <a:off x="498324" y="1005038"/>
            <a:ext cx="3757990" cy="5718523"/>
            <a:chOff x="2379801" y="2232248"/>
            <a:chExt cx="2070463" cy="4482354"/>
          </a:xfrm>
        </p:grpSpPr>
        <p:pic>
          <p:nvPicPr>
            <p:cNvPr id="3074" name="Picture 2">
              <a:extLst>
                <a:ext uri="{FF2B5EF4-FFF2-40B4-BE49-F238E27FC236}">
                  <a16:creationId xmlns:a16="http://schemas.microsoft.com/office/drawing/2014/main" id="{9F1724FF-531D-ADDF-F6E3-503F966316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9801" y="2232248"/>
              <a:ext cx="2070463" cy="448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37A8E158-4E93-446E-FD9E-B7C6AFC9FE36}"/>
                </a:ext>
              </a:extLst>
            </p:cNvPr>
            <p:cNvSpPr/>
            <p:nvPr/>
          </p:nvSpPr>
          <p:spPr>
            <a:xfrm>
              <a:off x="3175002" y="3877734"/>
              <a:ext cx="575734" cy="118533"/>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6CD76CB5-D2A0-A384-D033-6ED236042B40}"/>
                </a:ext>
              </a:extLst>
            </p:cNvPr>
            <p:cNvSpPr/>
            <p:nvPr/>
          </p:nvSpPr>
          <p:spPr>
            <a:xfrm>
              <a:off x="3826936" y="3894664"/>
              <a:ext cx="575734" cy="118533"/>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07C8C479-55A2-A01A-D55D-76D3BB8AD943}"/>
                </a:ext>
              </a:extLst>
            </p:cNvPr>
            <p:cNvSpPr/>
            <p:nvPr/>
          </p:nvSpPr>
          <p:spPr>
            <a:xfrm>
              <a:off x="2489535" y="3894664"/>
              <a:ext cx="575734" cy="118533"/>
            </a:xfrm>
            <a:prstGeom prst="rect">
              <a:avLst/>
            </a:prstGeom>
            <a:solidFill>
              <a:srgbClr val="2E4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4" name="Espace réservé de la date 1">
            <a:extLst>
              <a:ext uri="{FF2B5EF4-FFF2-40B4-BE49-F238E27FC236}">
                <a16:creationId xmlns:a16="http://schemas.microsoft.com/office/drawing/2014/main" id="{34B4F4EE-FF68-4453-9ECF-55533D07542B}"/>
              </a:ext>
            </a:extLst>
          </p:cNvPr>
          <p:cNvSpPr>
            <a:spLocks noGrp="1"/>
          </p:cNvSpPr>
          <p:nvPr>
            <p:ph type="dt" sz="half" idx="4294967295"/>
          </p:nvPr>
        </p:nvSpPr>
        <p:spPr>
          <a:xfrm>
            <a:off x="0" y="6618288"/>
            <a:ext cx="239713" cy="239712"/>
          </a:xfrm>
          <a:prstGeom prst="rect">
            <a:avLst/>
          </a:prstGeom>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133" b="0" i="0" u="none" strike="noStrike" kern="1200" cap="none" spc="0" normalizeH="0" baseline="0" noProof="0">
                <a:ln>
                  <a:noFill/>
                </a:ln>
                <a:solidFill>
                  <a:prstClr val="black"/>
                </a:solidFill>
                <a:effectLst/>
                <a:uLnTx/>
                <a:uFillTx/>
                <a:latin typeface="Bouygues Read"/>
                <a:ea typeface="+mn-ea"/>
                <a:cs typeface="+mn-cs"/>
              </a:rPr>
              <a:t>émetteur</a:t>
            </a:r>
          </a:p>
        </p:txBody>
      </p:sp>
      <p:sp>
        <p:nvSpPr>
          <p:cNvPr id="46" name="Espace réservé du numéro de diapositive 2">
            <a:extLst>
              <a:ext uri="{FF2B5EF4-FFF2-40B4-BE49-F238E27FC236}">
                <a16:creationId xmlns:a16="http://schemas.microsoft.com/office/drawing/2014/main" id="{D86F4BCF-C8EB-4644-A141-1D4341718F43}"/>
              </a:ext>
            </a:extLst>
          </p:cNvPr>
          <p:cNvSpPr txBox="1">
            <a:spLocks/>
          </p:cNvSpPr>
          <p:nvPr/>
        </p:nvSpPr>
        <p:spPr>
          <a:xfrm>
            <a:off x="0" y="0"/>
            <a:ext cx="0" cy="0"/>
          </a:xfr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fld id="{8F6C9E0E-E42A-40B5-A3BB-9CB91B2009DC}" type="slidenum">
              <a:rPr kumimoji="0" lang="fr-FR" sz="2400" b="0" i="0" u="none" strike="noStrike" kern="1200" cap="none" spc="0" normalizeH="0" baseline="0" noProof="0">
                <a:ln>
                  <a:noFill/>
                </a:ln>
                <a:solidFill>
                  <a:prstClr val="black"/>
                </a:solidFill>
                <a:effectLst/>
                <a:uLnTx/>
                <a:uFillTx/>
                <a:latin typeface="Bouygues Read"/>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10</a:t>
            </a:fld>
            <a:endParaRPr kumimoji="0" lang="fr-FR" sz="2400" b="0" i="0" u="none" strike="noStrike" kern="1200" cap="none" spc="0" normalizeH="0" baseline="0" noProof="0">
              <a:ln>
                <a:noFill/>
              </a:ln>
              <a:solidFill>
                <a:prstClr val="black"/>
              </a:solidFill>
              <a:effectLst/>
              <a:uLnTx/>
              <a:uFillTx/>
              <a:latin typeface="Bouygues Read"/>
              <a:ea typeface="+mn-ea"/>
              <a:cs typeface="+mn-cs"/>
            </a:endParaRPr>
          </a:p>
        </p:txBody>
      </p:sp>
      <p:sp>
        <p:nvSpPr>
          <p:cNvPr id="5" name="ZoneTexte 4">
            <a:extLst>
              <a:ext uri="{FF2B5EF4-FFF2-40B4-BE49-F238E27FC236}">
                <a16:creationId xmlns:a16="http://schemas.microsoft.com/office/drawing/2014/main" id="{9DEDC411-FBAB-4843-B472-43D5EA94A075}"/>
              </a:ext>
            </a:extLst>
          </p:cNvPr>
          <p:cNvSpPr txBox="1"/>
          <p:nvPr/>
        </p:nvSpPr>
        <p:spPr>
          <a:xfrm>
            <a:off x="168894" y="134439"/>
            <a:ext cx="10369152"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23455E"/>
                </a:solidFill>
                <a:effectLst/>
                <a:uLnTx/>
                <a:uFillTx/>
                <a:latin typeface="Bouygues Read"/>
                <a:ea typeface="+mn-ea"/>
                <a:cs typeface="+mn-cs"/>
              </a:rPr>
              <a:t>Aider le Prospect/Client à valider ses commandes </a:t>
            </a:r>
            <a:r>
              <a:rPr kumimoji="0" lang="fr-FR" sz="2400" b="1" i="0" u="none" strike="noStrike" kern="1200" cap="none" spc="0" normalizeH="0" baseline="0" noProof="0" dirty="0">
                <a:ln>
                  <a:noFill/>
                </a:ln>
                <a:solidFill>
                  <a:srgbClr val="109DB9"/>
                </a:solidFill>
                <a:effectLst/>
                <a:uLnTx/>
                <a:uFillTx/>
                <a:latin typeface="Bouygues Read"/>
                <a:ea typeface="+mn-ea"/>
                <a:cs typeface="+mn-cs"/>
              </a:rPr>
              <a:t>MOBILE</a:t>
            </a:r>
          </a:p>
        </p:txBody>
      </p:sp>
      <p:sp>
        <p:nvSpPr>
          <p:cNvPr id="8" name="Rectangle : coins arrondis 7">
            <a:extLst>
              <a:ext uri="{FF2B5EF4-FFF2-40B4-BE49-F238E27FC236}">
                <a16:creationId xmlns:a16="http://schemas.microsoft.com/office/drawing/2014/main" id="{AE91F6FC-F3FF-2C34-762C-AFE601F697B6}"/>
              </a:ext>
            </a:extLst>
          </p:cNvPr>
          <p:cNvSpPr/>
          <p:nvPr/>
        </p:nvSpPr>
        <p:spPr>
          <a:xfrm>
            <a:off x="6099763" y="1683259"/>
            <a:ext cx="5902411" cy="674911"/>
          </a:xfrm>
          <a:prstGeom prst="roundRect">
            <a:avLst/>
          </a:prstGeom>
          <a:solidFill>
            <a:schemeClr val="bg1"/>
          </a:solidFill>
          <a:ln>
            <a:solidFill>
              <a:srgbClr val="1B3446"/>
            </a:solidFill>
          </a:ln>
          <a:effectLst>
            <a:outerShdw blurRad="50800" dist="50800" dir="5400000" algn="ctr" rotWithShape="0">
              <a:srgbClr val="52BF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srgbClr val="25465F"/>
                </a:solidFill>
                <a:effectLst/>
                <a:uLnTx/>
                <a:uFillTx/>
                <a:latin typeface="Bouygues Read"/>
                <a:ea typeface="+mn-ea"/>
                <a:cs typeface="+mn-cs"/>
              </a:rPr>
              <a:t>Le client clique sur « Compte » </a:t>
            </a:r>
          </a:p>
        </p:txBody>
      </p:sp>
      <p:sp>
        <p:nvSpPr>
          <p:cNvPr id="9" name="Rectangle 8">
            <a:extLst>
              <a:ext uri="{FF2B5EF4-FFF2-40B4-BE49-F238E27FC236}">
                <a16:creationId xmlns:a16="http://schemas.microsoft.com/office/drawing/2014/main" id="{23EF8AFD-7536-9F99-E339-B2898825B0E1}"/>
              </a:ext>
            </a:extLst>
          </p:cNvPr>
          <p:cNvSpPr/>
          <p:nvPr/>
        </p:nvSpPr>
        <p:spPr>
          <a:xfrm>
            <a:off x="2556933" y="4572000"/>
            <a:ext cx="575734" cy="118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e 1">
            <a:extLst>
              <a:ext uri="{FF2B5EF4-FFF2-40B4-BE49-F238E27FC236}">
                <a16:creationId xmlns:a16="http://schemas.microsoft.com/office/drawing/2014/main" id="{C0665AFB-DFBE-997C-7142-99CA205F1BD4}"/>
              </a:ext>
            </a:extLst>
          </p:cNvPr>
          <p:cNvGrpSpPr/>
          <p:nvPr/>
        </p:nvGrpSpPr>
        <p:grpSpPr>
          <a:xfrm>
            <a:off x="10810189" y="-855726"/>
            <a:ext cx="2383971" cy="2253343"/>
            <a:chOff x="10810189" y="-855726"/>
            <a:chExt cx="2383971" cy="2253343"/>
          </a:xfrm>
        </p:grpSpPr>
        <p:sp>
          <p:nvSpPr>
            <p:cNvPr id="3" name="Ellipse 2">
              <a:extLst>
                <a:ext uri="{FF2B5EF4-FFF2-40B4-BE49-F238E27FC236}">
                  <a16:creationId xmlns:a16="http://schemas.microsoft.com/office/drawing/2014/main" id="{13ADD58D-69BE-8E80-BBD9-FCE11DDD3628}"/>
                </a:ext>
              </a:extLst>
            </p:cNvPr>
            <p:cNvSpPr/>
            <p:nvPr/>
          </p:nvSpPr>
          <p:spPr>
            <a:xfrm>
              <a:off x="10810189" y="-855726"/>
              <a:ext cx="2383971" cy="2253343"/>
            </a:xfrm>
            <a:prstGeom prst="ellipse">
              <a:avLst/>
            </a:prstGeom>
            <a:solidFill>
              <a:srgbClr val="109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a:extLst>
                <a:ext uri="{FF2B5EF4-FFF2-40B4-BE49-F238E27FC236}">
                  <a16:creationId xmlns:a16="http://schemas.microsoft.com/office/drawing/2014/main" id="{FCE0B4AF-9A6F-AA2E-A018-400F5B3811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84404" y="1"/>
              <a:ext cx="809625" cy="1219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77325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FC6747B2-A2DC-5147-C624-F0CF9E601C44}"/>
              </a:ext>
            </a:extLst>
          </p:cNvPr>
          <p:cNvPicPr>
            <a:picLocks noChangeAspect="1"/>
          </p:cNvPicPr>
          <p:nvPr/>
        </p:nvPicPr>
        <p:blipFill>
          <a:blip r:embed="rId3"/>
          <a:stretch>
            <a:fillRect/>
          </a:stretch>
        </p:blipFill>
        <p:spPr>
          <a:xfrm>
            <a:off x="5680317" y="2874044"/>
            <a:ext cx="5724640" cy="3218967"/>
          </a:xfrm>
          <a:prstGeom prst="rect">
            <a:avLst/>
          </a:prstGeom>
        </p:spPr>
      </p:pic>
      <p:sp>
        <p:nvSpPr>
          <p:cNvPr id="44" name="Espace réservé de la date 1">
            <a:extLst>
              <a:ext uri="{FF2B5EF4-FFF2-40B4-BE49-F238E27FC236}">
                <a16:creationId xmlns:a16="http://schemas.microsoft.com/office/drawing/2014/main" id="{34B4F4EE-FF68-4453-9ECF-55533D07542B}"/>
              </a:ext>
            </a:extLst>
          </p:cNvPr>
          <p:cNvSpPr>
            <a:spLocks noGrp="1"/>
          </p:cNvSpPr>
          <p:nvPr>
            <p:ph type="dt" sz="half" idx="4294967295"/>
          </p:nvPr>
        </p:nvSpPr>
        <p:spPr>
          <a:xfrm>
            <a:off x="0" y="6618288"/>
            <a:ext cx="239713" cy="239712"/>
          </a:xfrm>
          <a:prstGeom prst="rect">
            <a:avLst/>
          </a:prstGeom>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133" b="0" i="0" u="none" strike="noStrike" kern="1200" cap="none" spc="0" normalizeH="0" baseline="0" noProof="0">
                <a:ln>
                  <a:noFill/>
                </a:ln>
                <a:solidFill>
                  <a:prstClr val="black"/>
                </a:solidFill>
                <a:effectLst/>
                <a:uLnTx/>
                <a:uFillTx/>
                <a:latin typeface="Bouygues Read"/>
                <a:ea typeface="+mn-ea"/>
                <a:cs typeface="+mn-cs"/>
              </a:rPr>
              <a:t>émetteur</a:t>
            </a:r>
          </a:p>
        </p:txBody>
      </p:sp>
      <p:sp>
        <p:nvSpPr>
          <p:cNvPr id="46" name="Espace réservé du numéro de diapositive 2">
            <a:extLst>
              <a:ext uri="{FF2B5EF4-FFF2-40B4-BE49-F238E27FC236}">
                <a16:creationId xmlns:a16="http://schemas.microsoft.com/office/drawing/2014/main" id="{D86F4BCF-C8EB-4644-A141-1D4341718F43}"/>
              </a:ext>
            </a:extLst>
          </p:cNvPr>
          <p:cNvSpPr txBox="1">
            <a:spLocks/>
          </p:cNvSpPr>
          <p:nvPr/>
        </p:nvSpPr>
        <p:spPr>
          <a:xfrm>
            <a:off x="0" y="0"/>
            <a:ext cx="0" cy="0"/>
          </a:xfr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fld id="{8F6C9E0E-E42A-40B5-A3BB-9CB91B2009DC}" type="slidenum">
              <a:rPr kumimoji="0" lang="fr-FR" sz="2400" b="0" i="0" u="none" strike="noStrike" kern="1200" cap="none" spc="0" normalizeH="0" baseline="0" noProof="0">
                <a:ln>
                  <a:noFill/>
                </a:ln>
                <a:solidFill>
                  <a:prstClr val="black"/>
                </a:solidFill>
                <a:effectLst/>
                <a:uLnTx/>
                <a:uFillTx/>
                <a:latin typeface="Bouygues Read"/>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11</a:t>
            </a:fld>
            <a:endParaRPr kumimoji="0" lang="fr-FR" sz="2400" b="0" i="0" u="none" strike="noStrike" kern="1200" cap="none" spc="0" normalizeH="0" baseline="0" noProof="0">
              <a:ln>
                <a:noFill/>
              </a:ln>
              <a:solidFill>
                <a:prstClr val="black"/>
              </a:solidFill>
              <a:effectLst/>
              <a:uLnTx/>
              <a:uFillTx/>
              <a:latin typeface="Bouygues Read"/>
              <a:ea typeface="+mn-ea"/>
              <a:cs typeface="+mn-cs"/>
            </a:endParaRPr>
          </a:p>
        </p:txBody>
      </p:sp>
      <p:sp>
        <p:nvSpPr>
          <p:cNvPr id="5" name="ZoneTexte 4">
            <a:extLst>
              <a:ext uri="{FF2B5EF4-FFF2-40B4-BE49-F238E27FC236}">
                <a16:creationId xmlns:a16="http://schemas.microsoft.com/office/drawing/2014/main" id="{9DEDC411-FBAB-4843-B472-43D5EA94A075}"/>
              </a:ext>
            </a:extLst>
          </p:cNvPr>
          <p:cNvSpPr txBox="1"/>
          <p:nvPr/>
        </p:nvSpPr>
        <p:spPr>
          <a:xfrm>
            <a:off x="168894" y="134439"/>
            <a:ext cx="10369152"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23455E"/>
                </a:solidFill>
                <a:effectLst/>
                <a:uLnTx/>
                <a:uFillTx/>
                <a:latin typeface="Bouygues Read"/>
                <a:ea typeface="+mn-ea"/>
                <a:cs typeface="+mn-cs"/>
              </a:rPr>
              <a:t>Aider le Prospect/Client à valider ses commandes </a:t>
            </a:r>
            <a:r>
              <a:rPr kumimoji="0" lang="fr-FR" sz="2400" b="1" i="0" u="none" strike="noStrike" kern="1200" cap="none" spc="0" normalizeH="0" baseline="0" noProof="0" dirty="0">
                <a:ln>
                  <a:noFill/>
                </a:ln>
                <a:solidFill>
                  <a:srgbClr val="109DB9"/>
                </a:solidFill>
                <a:effectLst/>
                <a:uLnTx/>
                <a:uFillTx/>
                <a:latin typeface="Bouygues Read"/>
                <a:ea typeface="+mn-ea"/>
                <a:cs typeface="+mn-cs"/>
              </a:rPr>
              <a:t>MOBILE</a:t>
            </a:r>
          </a:p>
        </p:txBody>
      </p:sp>
      <p:sp>
        <p:nvSpPr>
          <p:cNvPr id="8" name="Rectangle : coins arrondis 7">
            <a:extLst>
              <a:ext uri="{FF2B5EF4-FFF2-40B4-BE49-F238E27FC236}">
                <a16:creationId xmlns:a16="http://schemas.microsoft.com/office/drawing/2014/main" id="{AE91F6FC-F3FF-2C34-762C-AFE601F697B6}"/>
              </a:ext>
            </a:extLst>
          </p:cNvPr>
          <p:cNvSpPr/>
          <p:nvPr/>
        </p:nvSpPr>
        <p:spPr>
          <a:xfrm>
            <a:off x="6126302" y="1397618"/>
            <a:ext cx="5967727" cy="964582"/>
          </a:xfrm>
          <a:prstGeom prst="roundRect">
            <a:avLst/>
          </a:prstGeom>
          <a:solidFill>
            <a:schemeClr val="bg1"/>
          </a:solidFill>
          <a:ln>
            <a:solidFill>
              <a:srgbClr val="1B3446"/>
            </a:solidFill>
          </a:ln>
          <a:effectLst>
            <a:outerShdw blurRad="50800" dist="50800" dir="5400000" algn="ctr" rotWithShape="0">
              <a:srgbClr val="52BF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Le client clique sur « Compte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srgbClr val="25465F"/>
                </a:solidFill>
                <a:effectLst/>
                <a:uLnTx/>
                <a:uFillTx/>
                <a:latin typeface="Bouygues Read"/>
                <a:ea typeface="+mn-ea"/>
                <a:cs typeface="+mn-cs"/>
              </a:rPr>
              <a:t>Le client clique sur mes commandes  </a:t>
            </a:r>
          </a:p>
        </p:txBody>
      </p:sp>
      <p:sp>
        <p:nvSpPr>
          <p:cNvPr id="9" name="Rectangle 8">
            <a:extLst>
              <a:ext uri="{FF2B5EF4-FFF2-40B4-BE49-F238E27FC236}">
                <a16:creationId xmlns:a16="http://schemas.microsoft.com/office/drawing/2014/main" id="{23EF8AFD-7536-9F99-E339-B2898825B0E1}"/>
              </a:ext>
            </a:extLst>
          </p:cNvPr>
          <p:cNvSpPr/>
          <p:nvPr/>
        </p:nvSpPr>
        <p:spPr>
          <a:xfrm>
            <a:off x="2556933" y="4572000"/>
            <a:ext cx="575734" cy="118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98" name="Picture 2">
            <a:extLst>
              <a:ext uri="{FF2B5EF4-FFF2-40B4-BE49-F238E27FC236}">
                <a16:creationId xmlns:a16="http://schemas.microsoft.com/office/drawing/2014/main" id="{C359873A-861D-01EE-B00C-F44685CC3B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462" y="1005038"/>
            <a:ext cx="3414424" cy="562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e 1">
            <a:extLst>
              <a:ext uri="{FF2B5EF4-FFF2-40B4-BE49-F238E27FC236}">
                <a16:creationId xmlns:a16="http://schemas.microsoft.com/office/drawing/2014/main" id="{96B7BBC6-76BE-681E-4492-1CD5A6DF29D1}"/>
              </a:ext>
            </a:extLst>
          </p:cNvPr>
          <p:cNvGrpSpPr/>
          <p:nvPr/>
        </p:nvGrpSpPr>
        <p:grpSpPr>
          <a:xfrm>
            <a:off x="10810189" y="-855726"/>
            <a:ext cx="2383971" cy="2253343"/>
            <a:chOff x="10810189" y="-855726"/>
            <a:chExt cx="2383971" cy="2253343"/>
          </a:xfrm>
        </p:grpSpPr>
        <p:sp>
          <p:nvSpPr>
            <p:cNvPr id="3" name="Ellipse 2">
              <a:extLst>
                <a:ext uri="{FF2B5EF4-FFF2-40B4-BE49-F238E27FC236}">
                  <a16:creationId xmlns:a16="http://schemas.microsoft.com/office/drawing/2014/main" id="{F32A1078-185C-AFC6-C846-CA713A0DFC2B}"/>
                </a:ext>
              </a:extLst>
            </p:cNvPr>
            <p:cNvSpPr/>
            <p:nvPr/>
          </p:nvSpPr>
          <p:spPr>
            <a:xfrm>
              <a:off x="10810189" y="-855726"/>
              <a:ext cx="2383971" cy="2253343"/>
            </a:xfrm>
            <a:prstGeom prst="ellipse">
              <a:avLst/>
            </a:prstGeom>
            <a:solidFill>
              <a:srgbClr val="109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a:extLst>
                <a:ext uri="{FF2B5EF4-FFF2-40B4-BE49-F238E27FC236}">
                  <a16:creationId xmlns:a16="http://schemas.microsoft.com/office/drawing/2014/main" id="{3F00CE07-33E9-61C2-83E3-6F16DCA2B7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84404" y="1"/>
              <a:ext cx="809625" cy="1219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6929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FC6747B2-A2DC-5147-C624-F0CF9E601C44}"/>
              </a:ext>
            </a:extLst>
          </p:cNvPr>
          <p:cNvPicPr>
            <a:picLocks noChangeAspect="1"/>
          </p:cNvPicPr>
          <p:nvPr/>
        </p:nvPicPr>
        <p:blipFill>
          <a:blip r:embed="rId3"/>
          <a:stretch>
            <a:fillRect/>
          </a:stretch>
        </p:blipFill>
        <p:spPr>
          <a:xfrm>
            <a:off x="5680317" y="2874044"/>
            <a:ext cx="5724640" cy="3218967"/>
          </a:xfrm>
          <a:prstGeom prst="rect">
            <a:avLst/>
          </a:prstGeom>
        </p:spPr>
      </p:pic>
      <p:sp>
        <p:nvSpPr>
          <p:cNvPr id="44" name="Espace réservé de la date 1">
            <a:extLst>
              <a:ext uri="{FF2B5EF4-FFF2-40B4-BE49-F238E27FC236}">
                <a16:creationId xmlns:a16="http://schemas.microsoft.com/office/drawing/2014/main" id="{34B4F4EE-FF68-4453-9ECF-55533D07542B}"/>
              </a:ext>
            </a:extLst>
          </p:cNvPr>
          <p:cNvSpPr>
            <a:spLocks noGrp="1"/>
          </p:cNvSpPr>
          <p:nvPr>
            <p:ph type="dt" sz="half" idx="4294967295"/>
          </p:nvPr>
        </p:nvSpPr>
        <p:spPr>
          <a:xfrm>
            <a:off x="0" y="6618288"/>
            <a:ext cx="239713" cy="239712"/>
          </a:xfrm>
          <a:prstGeom prst="rect">
            <a:avLst/>
          </a:prstGeom>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133" b="0" i="0" u="none" strike="noStrike" kern="1200" cap="none" spc="0" normalizeH="0" baseline="0" noProof="0">
                <a:ln>
                  <a:noFill/>
                </a:ln>
                <a:solidFill>
                  <a:prstClr val="black"/>
                </a:solidFill>
                <a:effectLst/>
                <a:uLnTx/>
                <a:uFillTx/>
                <a:latin typeface="Bouygues Read"/>
                <a:ea typeface="+mn-ea"/>
                <a:cs typeface="+mn-cs"/>
              </a:rPr>
              <a:t>émetteur</a:t>
            </a:r>
          </a:p>
        </p:txBody>
      </p:sp>
      <p:sp>
        <p:nvSpPr>
          <p:cNvPr id="46" name="Espace réservé du numéro de diapositive 2">
            <a:extLst>
              <a:ext uri="{FF2B5EF4-FFF2-40B4-BE49-F238E27FC236}">
                <a16:creationId xmlns:a16="http://schemas.microsoft.com/office/drawing/2014/main" id="{D86F4BCF-C8EB-4644-A141-1D4341718F43}"/>
              </a:ext>
            </a:extLst>
          </p:cNvPr>
          <p:cNvSpPr txBox="1">
            <a:spLocks/>
          </p:cNvSpPr>
          <p:nvPr/>
        </p:nvSpPr>
        <p:spPr>
          <a:xfrm>
            <a:off x="0" y="0"/>
            <a:ext cx="0" cy="0"/>
          </a:xfr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fld id="{8F6C9E0E-E42A-40B5-A3BB-9CB91B2009DC}" type="slidenum">
              <a:rPr kumimoji="0" lang="fr-FR" sz="2400" b="0" i="0" u="none" strike="noStrike" kern="1200" cap="none" spc="0" normalizeH="0" baseline="0" noProof="0">
                <a:ln>
                  <a:noFill/>
                </a:ln>
                <a:solidFill>
                  <a:prstClr val="black"/>
                </a:solidFill>
                <a:effectLst/>
                <a:uLnTx/>
                <a:uFillTx/>
                <a:latin typeface="Bouygues Read"/>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12</a:t>
            </a:fld>
            <a:endParaRPr kumimoji="0" lang="fr-FR" sz="2400" b="0" i="0" u="none" strike="noStrike" kern="1200" cap="none" spc="0" normalizeH="0" baseline="0" noProof="0">
              <a:ln>
                <a:noFill/>
              </a:ln>
              <a:solidFill>
                <a:prstClr val="black"/>
              </a:solidFill>
              <a:effectLst/>
              <a:uLnTx/>
              <a:uFillTx/>
              <a:latin typeface="Bouygues Read"/>
              <a:ea typeface="+mn-ea"/>
              <a:cs typeface="+mn-cs"/>
            </a:endParaRPr>
          </a:p>
        </p:txBody>
      </p:sp>
      <p:sp>
        <p:nvSpPr>
          <p:cNvPr id="5" name="ZoneTexte 4">
            <a:extLst>
              <a:ext uri="{FF2B5EF4-FFF2-40B4-BE49-F238E27FC236}">
                <a16:creationId xmlns:a16="http://schemas.microsoft.com/office/drawing/2014/main" id="{9DEDC411-FBAB-4843-B472-43D5EA94A075}"/>
              </a:ext>
            </a:extLst>
          </p:cNvPr>
          <p:cNvSpPr txBox="1"/>
          <p:nvPr/>
        </p:nvSpPr>
        <p:spPr>
          <a:xfrm>
            <a:off x="168894" y="134439"/>
            <a:ext cx="10369152"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23455E"/>
                </a:solidFill>
                <a:effectLst/>
                <a:uLnTx/>
                <a:uFillTx/>
                <a:latin typeface="Bouygues Read"/>
                <a:ea typeface="+mn-ea"/>
                <a:cs typeface="+mn-cs"/>
              </a:rPr>
              <a:t>Aider le Prospect/Client à valider ses commandes </a:t>
            </a:r>
            <a:r>
              <a:rPr kumimoji="0" lang="fr-FR" sz="2400" b="1" i="0" u="none" strike="noStrike" kern="1200" cap="none" spc="0" normalizeH="0" baseline="0" noProof="0" dirty="0">
                <a:ln>
                  <a:noFill/>
                </a:ln>
                <a:solidFill>
                  <a:srgbClr val="109DB9"/>
                </a:solidFill>
                <a:effectLst/>
                <a:uLnTx/>
                <a:uFillTx/>
                <a:latin typeface="Bouygues Read"/>
                <a:ea typeface="+mn-ea"/>
                <a:cs typeface="+mn-cs"/>
              </a:rPr>
              <a:t>MOBILE</a:t>
            </a:r>
          </a:p>
        </p:txBody>
      </p:sp>
      <p:sp>
        <p:nvSpPr>
          <p:cNvPr id="8" name="Rectangle : coins arrondis 7">
            <a:extLst>
              <a:ext uri="{FF2B5EF4-FFF2-40B4-BE49-F238E27FC236}">
                <a16:creationId xmlns:a16="http://schemas.microsoft.com/office/drawing/2014/main" id="{AE91F6FC-F3FF-2C34-762C-AFE601F697B6}"/>
              </a:ext>
            </a:extLst>
          </p:cNvPr>
          <p:cNvSpPr/>
          <p:nvPr/>
        </p:nvSpPr>
        <p:spPr>
          <a:xfrm>
            <a:off x="6126302" y="1397617"/>
            <a:ext cx="5967727" cy="1095212"/>
          </a:xfrm>
          <a:prstGeom prst="roundRect">
            <a:avLst/>
          </a:prstGeom>
          <a:solidFill>
            <a:schemeClr val="bg1"/>
          </a:solidFill>
          <a:ln>
            <a:solidFill>
              <a:srgbClr val="1B3446"/>
            </a:solidFill>
          </a:ln>
          <a:effectLst>
            <a:outerShdw blurRad="50800" dist="50800" dir="5400000" algn="ctr" rotWithShape="0">
              <a:srgbClr val="52BF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Le client clique sur « Compte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Le client clique sur mes commandes</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srgbClr val="25465F"/>
                </a:solidFill>
                <a:effectLst/>
                <a:uLnTx/>
                <a:uFillTx/>
                <a:latin typeface="Bouygues Read"/>
                <a:ea typeface="+mn-ea"/>
                <a:cs typeface="+mn-cs"/>
              </a:rPr>
              <a:t>Le client clique sur commandes mobiles  </a:t>
            </a:r>
          </a:p>
        </p:txBody>
      </p:sp>
      <p:sp>
        <p:nvSpPr>
          <p:cNvPr id="9" name="Rectangle 8">
            <a:extLst>
              <a:ext uri="{FF2B5EF4-FFF2-40B4-BE49-F238E27FC236}">
                <a16:creationId xmlns:a16="http://schemas.microsoft.com/office/drawing/2014/main" id="{23EF8AFD-7536-9F99-E339-B2898825B0E1}"/>
              </a:ext>
            </a:extLst>
          </p:cNvPr>
          <p:cNvSpPr/>
          <p:nvPr/>
        </p:nvSpPr>
        <p:spPr>
          <a:xfrm>
            <a:off x="2556933" y="4572000"/>
            <a:ext cx="575734" cy="118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Image 2">
            <a:extLst>
              <a:ext uri="{FF2B5EF4-FFF2-40B4-BE49-F238E27FC236}">
                <a16:creationId xmlns:a16="http://schemas.microsoft.com/office/drawing/2014/main" id="{40938B23-6787-2C12-165F-8F1185C5FEC2}"/>
              </a:ext>
            </a:extLst>
          </p:cNvPr>
          <p:cNvPicPr>
            <a:picLocks noChangeAspect="1"/>
          </p:cNvPicPr>
          <p:nvPr/>
        </p:nvPicPr>
        <p:blipFill>
          <a:blip r:embed="rId4"/>
          <a:stretch>
            <a:fillRect/>
          </a:stretch>
        </p:blipFill>
        <p:spPr>
          <a:xfrm>
            <a:off x="617612" y="925322"/>
            <a:ext cx="3878188" cy="5800919"/>
          </a:xfrm>
          <a:prstGeom prst="rect">
            <a:avLst/>
          </a:prstGeom>
        </p:spPr>
      </p:pic>
      <p:grpSp>
        <p:nvGrpSpPr>
          <p:cNvPr id="6" name="Groupe 5">
            <a:extLst>
              <a:ext uri="{FF2B5EF4-FFF2-40B4-BE49-F238E27FC236}">
                <a16:creationId xmlns:a16="http://schemas.microsoft.com/office/drawing/2014/main" id="{9FA3CB47-0DC9-CF57-0A21-938704ED0189}"/>
              </a:ext>
            </a:extLst>
          </p:cNvPr>
          <p:cNvGrpSpPr/>
          <p:nvPr/>
        </p:nvGrpSpPr>
        <p:grpSpPr>
          <a:xfrm>
            <a:off x="10810189" y="-855726"/>
            <a:ext cx="2383971" cy="2253343"/>
            <a:chOff x="10810189" y="-855726"/>
            <a:chExt cx="2383971" cy="2253343"/>
          </a:xfrm>
        </p:grpSpPr>
        <p:sp>
          <p:nvSpPr>
            <p:cNvPr id="7" name="Ellipse 6">
              <a:extLst>
                <a:ext uri="{FF2B5EF4-FFF2-40B4-BE49-F238E27FC236}">
                  <a16:creationId xmlns:a16="http://schemas.microsoft.com/office/drawing/2014/main" id="{07D88137-5EEA-ABF7-4872-23FC7FFF9F20}"/>
                </a:ext>
              </a:extLst>
            </p:cNvPr>
            <p:cNvSpPr/>
            <p:nvPr/>
          </p:nvSpPr>
          <p:spPr>
            <a:xfrm>
              <a:off x="10810189" y="-855726"/>
              <a:ext cx="2383971" cy="2253343"/>
            </a:xfrm>
            <a:prstGeom prst="ellipse">
              <a:avLst/>
            </a:prstGeom>
            <a:solidFill>
              <a:srgbClr val="109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2">
              <a:extLst>
                <a:ext uri="{FF2B5EF4-FFF2-40B4-BE49-F238E27FC236}">
                  <a16:creationId xmlns:a16="http://schemas.microsoft.com/office/drawing/2014/main" id="{1E55BFC1-ECEC-70A5-6631-9BDD90165A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84404" y="1"/>
              <a:ext cx="809625" cy="1219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60445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FC6747B2-A2DC-5147-C624-F0CF9E601C44}"/>
              </a:ext>
            </a:extLst>
          </p:cNvPr>
          <p:cNvPicPr>
            <a:picLocks noChangeAspect="1"/>
          </p:cNvPicPr>
          <p:nvPr/>
        </p:nvPicPr>
        <p:blipFill>
          <a:blip r:embed="rId3"/>
          <a:stretch>
            <a:fillRect/>
          </a:stretch>
        </p:blipFill>
        <p:spPr>
          <a:xfrm>
            <a:off x="5680317" y="2874044"/>
            <a:ext cx="5724640" cy="3218967"/>
          </a:xfrm>
          <a:prstGeom prst="rect">
            <a:avLst/>
          </a:prstGeom>
        </p:spPr>
      </p:pic>
      <p:sp>
        <p:nvSpPr>
          <p:cNvPr id="44" name="Espace réservé de la date 1">
            <a:extLst>
              <a:ext uri="{FF2B5EF4-FFF2-40B4-BE49-F238E27FC236}">
                <a16:creationId xmlns:a16="http://schemas.microsoft.com/office/drawing/2014/main" id="{34B4F4EE-FF68-4453-9ECF-55533D07542B}"/>
              </a:ext>
            </a:extLst>
          </p:cNvPr>
          <p:cNvSpPr>
            <a:spLocks noGrp="1"/>
          </p:cNvSpPr>
          <p:nvPr>
            <p:ph type="dt" sz="half" idx="4294967295"/>
          </p:nvPr>
        </p:nvSpPr>
        <p:spPr>
          <a:xfrm>
            <a:off x="0" y="6618288"/>
            <a:ext cx="239713" cy="239712"/>
          </a:xfrm>
          <a:prstGeom prst="rect">
            <a:avLst/>
          </a:prstGeom>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133" b="0" i="0" u="none" strike="noStrike" kern="1200" cap="none" spc="0" normalizeH="0" baseline="0" noProof="0">
                <a:ln>
                  <a:noFill/>
                </a:ln>
                <a:solidFill>
                  <a:prstClr val="black"/>
                </a:solidFill>
                <a:effectLst/>
                <a:uLnTx/>
                <a:uFillTx/>
                <a:latin typeface="Bouygues Read"/>
                <a:ea typeface="+mn-ea"/>
                <a:cs typeface="+mn-cs"/>
              </a:rPr>
              <a:t>émetteur</a:t>
            </a:r>
          </a:p>
        </p:txBody>
      </p:sp>
      <p:sp>
        <p:nvSpPr>
          <p:cNvPr id="46" name="Espace réservé du numéro de diapositive 2">
            <a:extLst>
              <a:ext uri="{FF2B5EF4-FFF2-40B4-BE49-F238E27FC236}">
                <a16:creationId xmlns:a16="http://schemas.microsoft.com/office/drawing/2014/main" id="{D86F4BCF-C8EB-4644-A141-1D4341718F43}"/>
              </a:ext>
            </a:extLst>
          </p:cNvPr>
          <p:cNvSpPr txBox="1">
            <a:spLocks/>
          </p:cNvSpPr>
          <p:nvPr/>
        </p:nvSpPr>
        <p:spPr>
          <a:xfrm>
            <a:off x="0" y="0"/>
            <a:ext cx="0" cy="0"/>
          </a:xfr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fld id="{8F6C9E0E-E42A-40B5-A3BB-9CB91B2009DC}" type="slidenum">
              <a:rPr kumimoji="0" lang="fr-FR" sz="2400" b="0" i="0" u="none" strike="noStrike" kern="1200" cap="none" spc="0" normalizeH="0" baseline="0" noProof="0">
                <a:ln>
                  <a:noFill/>
                </a:ln>
                <a:solidFill>
                  <a:prstClr val="black"/>
                </a:solidFill>
                <a:effectLst/>
                <a:uLnTx/>
                <a:uFillTx/>
                <a:latin typeface="Bouygues Read"/>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13</a:t>
            </a:fld>
            <a:endParaRPr kumimoji="0" lang="fr-FR" sz="2400" b="0" i="0" u="none" strike="noStrike" kern="1200" cap="none" spc="0" normalizeH="0" baseline="0" noProof="0">
              <a:ln>
                <a:noFill/>
              </a:ln>
              <a:solidFill>
                <a:prstClr val="black"/>
              </a:solidFill>
              <a:effectLst/>
              <a:uLnTx/>
              <a:uFillTx/>
              <a:latin typeface="Bouygues Read"/>
              <a:ea typeface="+mn-ea"/>
              <a:cs typeface="+mn-cs"/>
            </a:endParaRPr>
          </a:p>
        </p:txBody>
      </p:sp>
      <p:sp>
        <p:nvSpPr>
          <p:cNvPr id="5" name="ZoneTexte 4">
            <a:extLst>
              <a:ext uri="{FF2B5EF4-FFF2-40B4-BE49-F238E27FC236}">
                <a16:creationId xmlns:a16="http://schemas.microsoft.com/office/drawing/2014/main" id="{9DEDC411-FBAB-4843-B472-43D5EA94A075}"/>
              </a:ext>
            </a:extLst>
          </p:cNvPr>
          <p:cNvSpPr txBox="1"/>
          <p:nvPr/>
        </p:nvSpPr>
        <p:spPr>
          <a:xfrm>
            <a:off x="168894" y="134439"/>
            <a:ext cx="10369152"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23455E"/>
                </a:solidFill>
                <a:effectLst/>
                <a:uLnTx/>
                <a:uFillTx/>
                <a:latin typeface="Bouygues Read"/>
                <a:ea typeface="+mn-ea"/>
                <a:cs typeface="+mn-cs"/>
              </a:rPr>
              <a:t>Aider le Prospect/Client à valider ses commandes </a:t>
            </a:r>
            <a:r>
              <a:rPr kumimoji="0" lang="fr-FR" sz="2400" b="1" i="0" u="none" strike="noStrike" kern="1200" cap="none" spc="0" normalizeH="0" baseline="0" noProof="0" dirty="0">
                <a:ln>
                  <a:noFill/>
                </a:ln>
                <a:solidFill>
                  <a:srgbClr val="109DB9"/>
                </a:solidFill>
                <a:effectLst/>
                <a:uLnTx/>
                <a:uFillTx/>
                <a:latin typeface="Bouygues Read"/>
                <a:ea typeface="+mn-ea"/>
                <a:cs typeface="+mn-cs"/>
              </a:rPr>
              <a:t>MOBILE</a:t>
            </a:r>
          </a:p>
        </p:txBody>
      </p:sp>
      <p:sp>
        <p:nvSpPr>
          <p:cNvPr id="8" name="Rectangle : coins arrondis 7">
            <a:extLst>
              <a:ext uri="{FF2B5EF4-FFF2-40B4-BE49-F238E27FC236}">
                <a16:creationId xmlns:a16="http://schemas.microsoft.com/office/drawing/2014/main" id="{AE91F6FC-F3FF-2C34-762C-AFE601F697B6}"/>
              </a:ext>
            </a:extLst>
          </p:cNvPr>
          <p:cNvSpPr/>
          <p:nvPr/>
        </p:nvSpPr>
        <p:spPr>
          <a:xfrm>
            <a:off x="6126302" y="1397617"/>
            <a:ext cx="5967726" cy="1171412"/>
          </a:xfrm>
          <a:prstGeom prst="roundRect">
            <a:avLst/>
          </a:prstGeom>
          <a:solidFill>
            <a:schemeClr val="bg1"/>
          </a:solidFill>
          <a:ln>
            <a:solidFill>
              <a:srgbClr val="1B3446"/>
            </a:solidFill>
          </a:ln>
          <a:effectLst>
            <a:outerShdw blurRad="50800" dist="50800" dir="5400000" algn="ctr" rotWithShape="0">
              <a:srgbClr val="52BF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Le client clique sur « Compte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Le client clique sur mes commandes</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Le client clique sur commandes mobiles</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srgbClr val="25465F"/>
                </a:solidFill>
                <a:effectLst/>
                <a:uLnTx/>
                <a:uFillTx/>
                <a:latin typeface="Bouygues Read"/>
                <a:ea typeface="+mn-ea"/>
                <a:cs typeface="+mn-cs"/>
              </a:rPr>
              <a:t>Le client clique sur paiement   </a:t>
            </a:r>
          </a:p>
        </p:txBody>
      </p:sp>
      <p:sp>
        <p:nvSpPr>
          <p:cNvPr id="9" name="Rectangle 8">
            <a:extLst>
              <a:ext uri="{FF2B5EF4-FFF2-40B4-BE49-F238E27FC236}">
                <a16:creationId xmlns:a16="http://schemas.microsoft.com/office/drawing/2014/main" id="{23EF8AFD-7536-9F99-E339-B2898825B0E1}"/>
              </a:ext>
            </a:extLst>
          </p:cNvPr>
          <p:cNvSpPr/>
          <p:nvPr/>
        </p:nvSpPr>
        <p:spPr>
          <a:xfrm>
            <a:off x="2556933" y="4572000"/>
            <a:ext cx="575734" cy="118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46" name="Picture 2">
            <a:extLst>
              <a:ext uri="{FF2B5EF4-FFF2-40B4-BE49-F238E27FC236}">
                <a16:creationId xmlns:a16="http://schemas.microsoft.com/office/drawing/2014/main" id="{E185D8FA-DAF3-8BD3-1CAA-9310DEE36C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304" y="875247"/>
            <a:ext cx="3716981" cy="589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e 3">
            <a:extLst>
              <a:ext uri="{FF2B5EF4-FFF2-40B4-BE49-F238E27FC236}">
                <a16:creationId xmlns:a16="http://schemas.microsoft.com/office/drawing/2014/main" id="{E9A3DF50-CC4D-9E44-F0AE-DEEF89728B6F}"/>
              </a:ext>
            </a:extLst>
          </p:cNvPr>
          <p:cNvGrpSpPr/>
          <p:nvPr/>
        </p:nvGrpSpPr>
        <p:grpSpPr>
          <a:xfrm>
            <a:off x="10810189" y="-855726"/>
            <a:ext cx="2383971" cy="2253343"/>
            <a:chOff x="10810189" y="-855726"/>
            <a:chExt cx="2383971" cy="2253343"/>
          </a:xfrm>
        </p:grpSpPr>
        <p:sp>
          <p:nvSpPr>
            <p:cNvPr id="6" name="Ellipse 5">
              <a:extLst>
                <a:ext uri="{FF2B5EF4-FFF2-40B4-BE49-F238E27FC236}">
                  <a16:creationId xmlns:a16="http://schemas.microsoft.com/office/drawing/2014/main" id="{68899DDF-5D61-09A4-B0E6-052C2BC32079}"/>
                </a:ext>
              </a:extLst>
            </p:cNvPr>
            <p:cNvSpPr/>
            <p:nvPr/>
          </p:nvSpPr>
          <p:spPr>
            <a:xfrm>
              <a:off x="10810189" y="-855726"/>
              <a:ext cx="2383971" cy="2253343"/>
            </a:xfrm>
            <a:prstGeom prst="ellipse">
              <a:avLst/>
            </a:prstGeom>
            <a:solidFill>
              <a:srgbClr val="109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2">
              <a:extLst>
                <a:ext uri="{FF2B5EF4-FFF2-40B4-BE49-F238E27FC236}">
                  <a16:creationId xmlns:a16="http://schemas.microsoft.com/office/drawing/2014/main" id="{0730EB98-CCE7-36BA-2A43-4C3E02BAC1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84404" y="1"/>
              <a:ext cx="809625" cy="1219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50276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FC6747B2-A2DC-5147-C624-F0CF9E601C44}"/>
              </a:ext>
            </a:extLst>
          </p:cNvPr>
          <p:cNvPicPr>
            <a:picLocks noChangeAspect="1"/>
          </p:cNvPicPr>
          <p:nvPr/>
        </p:nvPicPr>
        <p:blipFill>
          <a:blip r:embed="rId3"/>
          <a:stretch>
            <a:fillRect/>
          </a:stretch>
        </p:blipFill>
        <p:spPr>
          <a:xfrm>
            <a:off x="5964576" y="2849447"/>
            <a:ext cx="5724640" cy="3218967"/>
          </a:xfrm>
          <a:prstGeom prst="rect">
            <a:avLst/>
          </a:prstGeom>
        </p:spPr>
      </p:pic>
      <p:sp>
        <p:nvSpPr>
          <p:cNvPr id="44" name="Espace réservé de la date 1">
            <a:extLst>
              <a:ext uri="{FF2B5EF4-FFF2-40B4-BE49-F238E27FC236}">
                <a16:creationId xmlns:a16="http://schemas.microsoft.com/office/drawing/2014/main" id="{34B4F4EE-FF68-4453-9ECF-55533D07542B}"/>
              </a:ext>
            </a:extLst>
          </p:cNvPr>
          <p:cNvSpPr>
            <a:spLocks noGrp="1"/>
          </p:cNvSpPr>
          <p:nvPr>
            <p:ph type="dt" sz="half" idx="4294967295"/>
          </p:nvPr>
        </p:nvSpPr>
        <p:spPr>
          <a:xfrm>
            <a:off x="0" y="6618288"/>
            <a:ext cx="239713" cy="239712"/>
          </a:xfrm>
          <a:prstGeom prst="rect">
            <a:avLst/>
          </a:prstGeom>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133" b="0" i="0" u="none" strike="noStrike" kern="1200" cap="none" spc="0" normalizeH="0" baseline="0" noProof="0">
                <a:ln>
                  <a:noFill/>
                </a:ln>
                <a:solidFill>
                  <a:prstClr val="black"/>
                </a:solidFill>
                <a:effectLst/>
                <a:uLnTx/>
                <a:uFillTx/>
                <a:latin typeface="Bouygues Read"/>
                <a:ea typeface="+mn-ea"/>
                <a:cs typeface="+mn-cs"/>
              </a:rPr>
              <a:t>émetteur</a:t>
            </a:r>
          </a:p>
        </p:txBody>
      </p:sp>
      <p:sp>
        <p:nvSpPr>
          <p:cNvPr id="46" name="Espace réservé du numéro de diapositive 2">
            <a:extLst>
              <a:ext uri="{FF2B5EF4-FFF2-40B4-BE49-F238E27FC236}">
                <a16:creationId xmlns:a16="http://schemas.microsoft.com/office/drawing/2014/main" id="{D86F4BCF-C8EB-4644-A141-1D4341718F43}"/>
              </a:ext>
            </a:extLst>
          </p:cNvPr>
          <p:cNvSpPr txBox="1">
            <a:spLocks/>
          </p:cNvSpPr>
          <p:nvPr/>
        </p:nvSpPr>
        <p:spPr>
          <a:xfrm>
            <a:off x="0" y="0"/>
            <a:ext cx="0" cy="0"/>
          </a:xfr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fld id="{8F6C9E0E-E42A-40B5-A3BB-9CB91B2009DC}" type="slidenum">
              <a:rPr kumimoji="0" lang="fr-FR" sz="2400" b="0" i="0" u="none" strike="noStrike" kern="1200" cap="none" spc="0" normalizeH="0" baseline="0" noProof="0">
                <a:ln>
                  <a:noFill/>
                </a:ln>
                <a:solidFill>
                  <a:prstClr val="black"/>
                </a:solidFill>
                <a:effectLst/>
                <a:uLnTx/>
                <a:uFillTx/>
                <a:latin typeface="Bouygues Read"/>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14</a:t>
            </a:fld>
            <a:endParaRPr kumimoji="0" lang="fr-FR" sz="2400" b="0" i="0" u="none" strike="noStrike" kern="1200" cap="none" spc="0" normalizeH="0" baseline="0" noProof="0">
              <a:ln>
                <a:noFill/>
              </a:ln>
              <a:solidFill>
                <a:prstClr val="black"/>
              </a:solidFill>
              <a:effectLst/>
              <a:uLnTx/>
              <a:uFillTx/>
              <a:latin typeface="Bouygues Read"/>
              <a:ea typeface="+mn-ea"/>
              <a:cs typeface="+mn-cs"/>
            </a:endParaRPr>
          </a:p>
        </p:txBody>
      </p:sp>
      <p:sp>
        <p:nvSpPr>
          <p:cNvPr id="5" name="ZoneTexte 4">
            <a:extLst>
              <a:ext uri="{FF2B5EF4-FFF2-40B4-BE49-F238E27FC236}">
                <a16:creationId xmlns:a16="http://schemas.microsoft.com/office/drawing/2014/main" id="{9DEDC411-FBAB-4843-B472-43D5EA94A075}"/>
              </a:ext>
            </a:extLst>
          </p:cNvPr>
          <p:cNvSpPr txBox="1"/>
          <p:nvPr/>
        </p:nvSpPr>
        <p:spPr>
          <a:xfrm>
            <a:off x="168894" y="134439"/>
            <a:ext cx="10369152"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a:ln>
                  <a:noFill/>
                </a:ln>
                <a:solidFill>
                  <a:srgbClr val="23455E"/>
                </a:solidFill>
                <a:effectLst/>
                <a:uLnTx/>
                <a:uFillTx/>
                <a:latin typeface="Bouygues Read"/>
                <a:ea typeface="+mn-ea"/>
                <a:cs typeface="+mn-cs"/>
              </a:rPr>
              <a:t>Aider le Prospect/Client à valider ses commandes </a:t>
            </a:r>
            <a:r>
              <a:rPr kumimoji="0" lang="fr-FR" sz="2400" b="1" i="0" u="none" strike="noStrike" kern="1200" cap="none" spc="0" normalizeH="0" baseline="0" noProof="0">
                <a:ln>
                  <a:noFill/>
                </a:ln>
                <a:solidFill>
                  <a:srgbClr val="109DB9"/>
                </a:solidFill>
                <a:effectLst/>
                <a:uLnTx/>
                <a:uFillTx/>
                <a:latin typeface="Bouygues Read"/>
                <a:ea typeface="+mn-ea"/>
                <a:cs typeface="+mn-cs"/>
              </a:rPr>
              <a:t>MOBILE</a:t>
            </a:r>
          </a:p>
        </p:txBody>
      </p:sp>
      <p:sp>
        <p:nvSpPr>
          <p:cNvPr id="8" name="Rectangle : coins arrondis 7">
            <a:extLst>
              <a:ext uri="{FF2B5EF4-FFF2-40B4-BE49-F238E27FC236}">
                <a16:creationId xmlns:a16="http://schemas.microsoft.com/office/drawing/2014/main" id="{AE91F6FC-F3FF-2C34-762C-AFE601F697B6}"/>
              </a:ext>
            </a:extLst>
          </p:cNvPr>
          <p:cNvSpPr/>
          <p:nvPr/>
        </p:nvSpPr>
        <p:spPr>
          <a:xfrm>
            <a:off x="6126302" y="1397617"/>
            <a:ext cx="5967726" cy="1171412"/>
          </a:xfrm>
          <a:prstGeom prst="roundRect">
            <a:avLst/>
          </a:prstGeom>
          <a:solidFill>
            <a:schemeClr val="bg1"/>
          </a:solidFill>
          <a:ln>
            <a:solidFill>
              <a:srgbClr val="1B3446"/>
            </a:solidFill>
          </a:ln>
          <a:effectLst>
            <a:outerShdw blurRad="50800" dist="50800" dir="5400000" algn="ctr" rotWithShape="0">
              <a:srgbClr val="52BF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792" indent="-304792" defTabSz="1219170">
              <a:buFont typeface="+mj-lt"/>
              <a:buAutoNum type="arabicPeriod"/>
            </a:pPr>
            <a:r>
              <a:rPr lang="fr-FR" sz="1400">
                <a:solidFill>
                  <a:schemeClr val="bg1">
                    <a:lumMod val="85000"/>
                  </a:schemeClr>
                </a:solidFill>
                <a:latin typeface="Bouygues Read"/>
              </a:rPr>
              <a:t>Le client clique sur « Compte »</a:t>
            </a:r>
          </a:p>
          <a:p>
            <a:pPr marL="304792" indent="-304792" defTabSz="1219170">
              <a:buFont typeface="+mj-lt"/>
              <a:buAutoNum type="arabicPeriod"/>
            </a:pPr>
            <a:r>
              <a:rPr lang="fr-FR" sz="1400">
                <a:solidFill>
                  <a:schemeClr val="bg1">
                    <a:lumMod val="85000"/>
                  </a:schemeClr>
                </a:solidFill>
                <a:latin typeface="Bouygues Read"/>
              </a:rPr>
              <a:t>Le client clique sur mes commandes</a:t>
            </a:r>
          </a:p>
          <a:p>
            <a:pPr marL="304792" indent="-304792" defTabSz="1219170">
              <a:buFont typeface="+mj-lt"/>
              <a:buAutoNum type="arabicPeriod"/>
            </a:pPr>
            <a:r>
              <a:rPr lang="fr-FR" sz="1400">
                <a:solidFill>
                  <a:schemeClr val="bg1">
                    <a:lumMod val="85000"/>
                  </a:schemeClr>
                </a:solidFill>
                <a:latin typeface="Bouygues Read"/>
              </a:rPr>
              <a:t>Le client clique sur commandes mobiles</a:t>
            </a:r>
          </a:p>
          <a:p>
            <a:pPr marL="304792" indent="-304792" defTabSz="1219170">
              <a:buFont typeface="+mj-lt"/>
              <a:buAutoNum type="arabicPeriod"/>
            </a:pPr>
            <a:r>
              <a:rPr lang="fr-FR" sz="1400">
                <a:solidFill>
                  <a:srgbClr val="25465F"/>
                </a:solidFill>
                <a:latin typeface="Bouygues Read"/>
              </a:rPr>
              <a:t>Le client clique sur paiement    </a:t>
            </a:r>
          </a:p>
        </p:txBody>
      </p:sp>
      <p:sp>
        <p:nvSpPr>
          <p:cNvPr id="9" name="Rectangle 8">
            <a:extLst>
              <a:ext uri="{FF2B5EF4-FFF2-40B4-BE49-F238E27FC236}">
                <a16:creationId xmlns:a16="http://schemas.microsoft.com/office/drawing/2014/main" id="{23EF8AFD-7536-9F99-E339-B2898825B0E1}"/>
              </a:ext>
            </a:extLst>
          </p:cNvPr>
          <p:cNvSpPr/>
          <p:nvPr/>
        </p:nvSpPr>
        <p:spPr>
          <a:xfrm>
            <a:off x="2556933" y="4572000"/>
            <a:ext cx="575734" cy="118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146" name="Picture 2">
            <a:extLst>
              <a:ext uri="{FF2B5EF4-FFF2-40B4-BE49-F238E27FC236}">
                <a16:creationId xmlns:a16="http://schemas.microsoft.com/office/drawing/2014/main" id="{E185D8FA-DAF3-8BD3-1CAA-9310DEE36C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304" y="875247"/>
            <a:ext cx="3716981" cy="589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e 3">
            <a:extLst>
              <a:ext uri="{FF2B5EF4-FFF2-40B4-BE49-F238E27FC236}">
                <a16:creationId xmlns:a16="http://schemas.microsoft.com/office/drawing/2014/main" id="{E9A3DF50-CC4D-9E44-F0AE-DEEF89728B6F}"/>
              </a:ext>
            </a:extLst>
          </p:cNvPr>
          <p:cNvGrpSpPr/>
          <p:nvPr/>
        </p:nvGrpSpPr>
        <p:grpSpPr>
          <a:xfrm>
            <a:off x="10810189" y="-855726"/>
            <a:ext cx="2383971" cy="2253343"/>
            <a:chOff x="10810189" y="-855726"/>
            <a:chExt cx="2383971" cy="2253343"/>
          </a:xfrm>
        </p:grpSpPr>
        <p:sp>
          <p:nvSpPr>
            <p:cNvPr id="6" name="Ellipse 5">
              <a:extLst>
                <a:ext uri="{FF2B5EF4-FFF2-40B4-BE49-F238E27FC236}">
                  <a16:creationId xmlns:a16="http://schemas.microsoft.com/office/drawing/2014/main" id="{68899DDF-5D61-09A4-B0E6-052C2BC32079}"/>
                </a:ext>
              </a:extLst>
            </p:cNvPr>
            <p:cNvSpPr/>
            <p:nvPr/>
          </p:nvSpPr>
          <p:spPr>
            <a:xfrm>
              <a:off x="10810189" y="-855726"/>
              <a:ext cx="2383971" cy="2253343"/>
            </a:xfrm>
            <a:prstGeom prst="ellipse">
              <a:avLst/>
            </a:prstGeom>
            <a:solidFill>
              <a:srgbClr val="109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2">
              <a:extLst>
                <a:ext uri="{FF2B5EF4-FFF2-40B4-BE49-F238E27FC236}">
                  <a16:creationId xmlns:a16="http://schemas.microsoft.com/office/drawing/2014/main" id="{0730EB98-CCE7-36BA-2A43-4C3E02BAC1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84404" y="1"/>
              <a:ext cx="809625" cy="1219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60589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FC6747B2-A2DC-5147-C624-F0CF9E601C44}"/>
              </a:ext>
            </a:extLst>
          </p:cNvPr>
          <p:cNvPicPr>
            <a:picLocks noChangeAspect="1"/>
          </p:cNvPicPr>
          <p:nvPr/>
        </p:nvPicPr>
        <p:blipFill>
          <a:blip r:embed="rId3"/>
          <a:stretch>
            <a:fillRect/>
          </a:stretch>
        </p:blipFill>
        <p:spPr>
          <a:xfrm>
            <a:off x="5680317" y="2874044"/>
            <a:ext cx="5724640" cy="3218967"/>
          </a:xfrm>
          <a:prstGeom prst="rect">
            <a:avLst/>
          </a:prstGeom>
        </p:spPr>
      </p:pic>
      <p:sp>
        <p:nvSpPr>
          <p:cNvPr id="44" name="Espace réservé de la date 1">
            <a:extLst>
              <a:ext uri="{FF2B5EF4-FFF2-40B4-BE49-F238E27FC236}">
                <a16:creationId xmlns:a16="http://schemas.microsoft.com/office/drawing/2014/main" id="{34B4F4EE-FF68-4453-9ECF-55533D07542B}"/>
              </a:ext>
            </a:extLst>
          </p:cNvPr>
          <p:cNvSpPr>
            <a:spLocks noGrp="1"/>
          </p:cNvSpPr>
          <p:nvPr>
            <p:ph type="dt" sz="half" idx="4294967295"/>
          </p:nvPr>
        </p:nvSpPr>
        <p:spPr>
          <a:xfrm>
            <a:off x="0" y="6618288"/>
            <a:ext cx="239713" cy="239712"/>
          </a:xfrm>
          <a:prstGeom prst="rect">
            <a:avLst/>
          </a:prstGeom>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133" b="0" i="0" u="none" strike="noStrike" kern="1200" cap="none" spc="0" normalizeH="0" baseline="0" noProof="0">
                <a:ln>
                  <a:noFill/>
                </a:ln>
                <a:solidFill>
                  <a:prstClr val="black"/>
                </a:solidFill>
                <a:effectLst/>
                <a:uLnTx/>
                <a:uFillTx/>
                <a:latin typeface="Bouygues Read"/>
                <a:ea typeface="+mn-ea"/>
                <a:cs typeface="+mn-cs"/>
              </a:rPr>
              <a:t>émetteur</a:t>
            </a:r>
          </a:p>
        </p:txBody>
      </p:sp>
      <p:sp>
        <p:nvSpPr>
          <p:cNvPr id="46" name="Espace réservé du numéro de diapositive 2">
            <a:extLst>
              <a:ext uri="{FF2B5EF4-FFF2-40B4-BE49-F238E27FC236}">
                <a16:creationId xmlns:a16="http://schemas.microsoft.com/office/drawing/2014/main" id="{D86F4BCF-C8EB-4644-A141-1D4341718F43}"/>
              </a:ext>
            </a:extLst>
          </p:cNvPr>
          <p:cNvSpPr txBox="1">
            <a:spLocks/>
          </p:cNvSpPr>
          <p:nvPr/>
        </p:nvSpPr>
        <p:spPr>
          <a:xfrm>
            <a:off x="0" y="0"/>
            <a:ext cx="0" cy="0"/>
          </a:xfr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fld id="{8F6C9E0E-E42A-40B5-A3BB-9CB91B2009DC}" type="slidenum">
              <a:rPr kumimoji="0" lang="fr-FR" sz="2400" b="0" i="0" u="none" strike="noStrike" kern="1200" cap="none" spc="0" normalizeH="0" baseline="0" noProof="0">
                <a:ln>
                  <a:noFill/>
                </a:ln>
                <a:solidFill>
                  <a:prstClr val="black"/>
                </a:solidFill>
                <a:effectLst/>
                <a:uLnTx/>
                <a:uFillTx/>
                <a:latin typeface="Bouygues Read"/>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15</a:t>
            </a:fld>
            <a:endParaRPr kumimoji="0" lang="fr-FR" sz="2400" b="0" i="0" u="none" strike="noStrike" kern="1200" cap="none" spc="0" normalizeH="0" baseline="0" noProof="0">
              <a:ln>
                <a:noFill/>
              </a:ln>
              <a:solidFill>
                <a:prstClr val="black"/>
              </a:solidFill>
              <a:effectLst/>
              <a:uLnTx/>
              <a:uFillTx/>
              <a:latin typeface="Bouygues Read"/>
              <a:ea typeface="+mn-ea"/>
              <a:cs typeface="+mn-cs"/>
            </a:endParaRPr>
          </a:p>
        </p:txBody>
      </p:sp>
      <p:sp>
        <p:nvSpPr>
          <p:cNvPr id="5" name="ZoneTexte 4">
            <a:extLst>
              <a:ext uri="{FF2B5EF4-FFF2-40B4-BE49-F238E27FC236}">
                <a16:creationId xmlns:a16="http://schemas.microsoft.com/office/drawing/2014/main" id="{9DEDC411-FBAB-4843-B472-43D5EA94A075}"/>
              </a:ext>
            </a:extLst>
          </p:cNvPr>
          <p:cNvSpPr txBox="1"/>
          <p:nvPr/>
        </p:nvSpPr>
        <p:spPr>
          <a:xfrm>
            <a:off x="168894" y="134439"/>
            <a:ext cx="10369152"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23455E"/>
                </a:solidFill>
                <a:effectLst/>
                <a:uLnTx/>
                <a:uFillTx/>
                <a:latin typeface="Bouygues Read"/>
                <a:ea typeface="+mn-ea"/>
                <a:cs typeface="+mn-cs"/>
              </a:rPr>
              <a:t>Aider le Prospect/Client à valider ses commandes </a:t>
            </a:r>
            <a:r>
              <a:rPr kumimoji="0" lang="fr-FR" sz="2400" b="1" i="0" u="none" strike="noStrike" kern="1200" cap="none" spc="0" normalizeH="0" baseline="0" noProof="0" dirty="0">
                <a:ln>
                  <a:noFill/>
                </a:ln>
                <a:solidFill>
                  <a:srgbClr val="109DB9"/>
                </a:solidFill>
                <a:effectLst/>
                <a:uLnTx/>
                <a:uFillTx/>
                <a:latin typeface="Bouygues Read"/>
                <a:ea typeface="+mn-ea"/>
                <a:cs typeface="+mn-cs"/>
              </a:rPr>
              <a:t>MOBILE</a:t>
            </a:r>
          </a:p>
        </p:txBody>
      </p:sp>
      <p:sp>
        <p:nvSpPr>
          <p:cNvPr id="8" name="Rectangle : coins arrondis 7">
            <a:extLst>
              <a:ext uri="{FF2B5EF4-FFF2-40B4-BE49-F238E27FC236}">
                <a16:creationId xmlns:a16="http://schemas.microsoft.com/office/drawing/2014/main" id="{AE91F6FC-F3FF-2C34-762C-AFE601F697B6}"/>
              </a:ext>
            </a:extLst>
          </p:cNvPr>
          <p:cNvSpPr/>
          <p:nvPr/>
        </p:nvSpPr>
        <p:spPr>
          <a:xfrm>
            <a:off x="6126302" y="1378912"/>
            <a:ext cx="5967726" cy="1474788"/>
          </a:xfrm>
          <a:prstGeom prst="roundRect">
            <a:avLst/>
          </a:prstGeom>
          <a:solidFill>
            <a:schemeClr val="bg1"/>
          </a:solidFill>
          <a:ln>
            <a:solidFill>
              <a:srgbClr val="1B3446"/>
            </a:solidFill>
          </a:ln>
          <a:effectLst>
            <a:outerShdw blurRad="50800" dist="50800" dir="5400000" algn="ctr" rotWithShape="0">
              <a:srgbClr val="52BF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Le client clique sur « Compte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Le client clique sur mes commandes</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Le client clique sur commandes mobiles</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Le client clique sur paiement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srgbClr val="25465F"/>
                </a:solidFill>
                <a:effectLst/>
                <a:uLnTx/>
                <a:uFillTx/>
                <a:latin typeface="Bouygues Read"/>
                <a:ea typeface="+mn-ea"/>
                <a:cs typeface="+mn-cs"/>
              </a:rPr>
              <a:t>Le client coche la case «  je certifie » puis valider et payer </a:t>
            </a:r>
          </a:p>
        </p:txBody>
      </p:sp>
      <p:sp>
        <p:nvSpPr>
          <p:cNvPr id="9" name="Rectangle 8">
            <a:extLst>
              <a:ext uri="{FF2B5EF4-FFF2-40B4-BE49-F238E27FC236}">
                <a16:creationId xmlns:a16="http://schemas.microsoft.com/office/drawing/2014/main" id="{23EF8AFD-7536-9F99-E339-B2898825B0E1}"/>
              </a:ext>
            </a:extLst>
          </p:cNvPr>
          <p:cNvSpPr/>
          <p:nvPr/>
        </p:nvSpPr>
        <p:spPr>
          <a:xfrm>
            <a:off x="2556933" y="4572000"/>
            <a:ext cx="575734" cy="118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170" name="Picture 2">
            <a:extLst>
              <a:ext uri="{FF2B5EF4-FFF2-40B4-BE49-F238E27FC236}">
                <a16:creationId xmlns:a16="http://schemas.microsoft.com/office/drawing/2014/main" id="{7D4C3083-A7D3-AA52-009C-449389149E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8550" y="930955"/>
            <a:ext cx="2819164" cy="565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e 2">
            <a:extLst>
              <a:ext uri="{FF2B5EF4-FFF2-40B4-BE49-F238E27FC236}">
                <a16:creationId xmlns:a16="http://schemas.microsoft.com/office/drawing/2014/main" id="{50F2D562-4C29-FDDA-B8AE-AAAB7F7EEDAF}"/>
              </a:ext>
            </a:extLst>
          </p:cNvPr>
          <p:cNvGrpSpPr/>
          <p:nvPr/>
        </p:nvGrpSpPr>
        <p:grpSpPr>
          <a:xfrm>
            <a:off x="10810189" y="-855726"/>
            <a:ext cx="2383971" cy="2253343"/>
            <a:chOff x="10810189" y="-855726"/>
            <a:chExt cx="2383971" cy="2253343"/>
          </a:xfrm>
        </p:grpSpPr>
        <p:sp>
          <p:nvSpPr>
            <p:cNvPr id="4" name="Ellipse 3">
              <a:extLst>
                <a:ext uri="{FF2B5EF4-FFF2-40B4-BE49-F238E27FC236}">
                  <a16:creationId xmlns:a16="http://schemas.microsoft.com/office/drawing/2014/main" id="{742DF67A-6EFE-5A06-16F4-CD535EC6F6FD}"/>
                </a:ext>
              </a:extLst>
            </p:cNvPr>
            <p:cNvSpPr/>
            <p:nvPr/>
          </p:nvSpPr>
          <p:spPr>
            <a:xfrm>
              <a:off x="10810189" y="-855726"/>
              <a:ext cx="2383971" cy="2253343"/>
            </a:xfrm>
            <a:prstGeom prst="ellipse">
              <a:avLst/>
            </a:prstGeom>
            <a:solidFill>
              <a:srgbClr val="109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2">
              <a:extLst>
                <a:ext uri="{FF2B5EF4-FFF2-40B4-BE49-F238E27FC236}">
                  <a16:creationId xmlns:a16="http://schemas.microsoft.com/office/drawing/2014/main" id="{C7AC1399-3AC0-33A2-CE50-B9A2855A1A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84404" y="1"/>
              <a:ext cx="809625" cy="1219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47153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FC6747B2-A2DC-5147-C624-F0CF9E601C44}"/>
              </a:ext>
            </a:extLst>
          </p:cNvPr>
          <p:cNvPicPr>
            <a:picLocks noChangeAspect="1"/>
          </p:cNvPicPr>
          <p:nvPr/>
        </p:nvPicPr>
        <p:blipFill>
          <a:blip r:embed="rId3"/>
          <a:stretch>
            <a:fillRect/>
          </a:stretch>
        </p:blipFill>
        <p:spPr>
          <a:xfrm>
            <a:off x="5680317" y="2874044"/>
            <a:ext cx="5724640" cy="3218967"/>
          </a:xfrm>
          <a:prstGeom prst="rect">
            <a:avLst/>
          </a:prstGeom>
        </p:spPr>
      </p:pic>
      <p:sp>
        <p:nvSpPr>
          <p:cNvPr id="44" name="Espace réservé de la date 1">
            <a:extLst>
              <a:ext uri="{FF2B5EF4-FFF2-40B4-BE49-F238E27FC236}">
                <a16:creationId xmlns:a16="http://schemas.microsoft.com/office/drawing/2014/main" id="{34B4F4EE-FF68-4453-9ECF-55533D07542B}"/>
              </a:ext>
            </a:extLst>
          </p:cNvPr>
          <p:cNvSpPr>
            <a:spLocks noGrp="1"/>
          </p:cNvSpPr>
          <p:nvPr>
            <p:ph type="dt" sz="half" idx="4294967295"/>
          </p:nvPr>
        </p:nvSpPr>
        <p:spPr>
          <a:xfrm>
            <a:off x="0" y="6618288"/>
            <a:ext cx="239713" cy="239712"/>
          </a:xfrm>
          <a:prstGeom prst="rect">
            <a:avLst/>
          </a:prstGeom>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133" b="0" i="0" u="none" strike="noStrike" kern="1200" cap="none" spc="0" normalizeH="0" baseline="0" noProof="0">
                <a:ln>
                  <a:noFill/>
                </a:ln>
                <a:solidFill>
                  <a:prstClr val="black"/>
                </a:solidFill>
                <a:effectLst/>
                <a:uLnTx/>
                <a:uFillTx/>
                <a:latin typeface="Bouygues Read"/>
                <a:ea typeface="+mn-ea"/>
                <a:cs typeface="+mn-cs"/>
              </a:rPr>
              <a:t>émetteur</a:t>
            </a:r>
          </a:p>
        </p:txBody>
      </p:sp>
      <p:sp>
        <p:nvSpPr>
          <p:cNvPr id="46" name="Espace réservé du numéro de diapositive 2">
            <a:extLst>
              <a:ext uri="{FF2B5EF4-FFF2-40B4-BE49-F238E27FC236}">
                <a16:creationId xmlns:a16="http://schemas.microsoft.com/office/drawing/2014/main" id="{D86F4BCF-C8EB-4644-A141-1D4341718F43}"/>
              </a:ext>
            </a:extLst>
          </p:cNvPr>
          <p:cNvSpPr txBox="1">
            <a:spLocks/>
          </p:cNvSpPr>
          <p:nvPr/>
        </p:nvSpPr>
        <p:spPr>
          <a:xfrm>
            <a:off x="0" y="0"/>
            <a:ext cx="0" cy="0"/>
          </a:xfr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fld id="{8F6C9E0E-E42A-40B5-A3BB-9CB91B2009DC}" type="slidenum">
              <a:rPr kumimoji="0" lang="fr-FR" sz="2400" b="0" i="0" u="none" strike="noStrike" kern="1200" cap="none" spc="0" normalizeH="0" baseline="0" noProof="0">
                <a:ln>
                  <a:noFill/>
                </a:ln>
                <a:solidFill>
                  <a:prstClr val="black"/>
                </a:solidFill>
                <a:effectLst/>
                <a:uLnTx/>
                <a:uFillTx/>
                <a:latin typeface="Bouygues Read"/>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16</a:t>
            </a:fld>
            <a:endParaRPr kumimoji="0" lang="fr-FR" sz="2400" b="0" i="0" u="none" strike="noStrike" kern="1200" cap="none" spc="0" normalizeH="0" baseline="0" noProof="0">
              <a:ln>
                <a:noFill/>
              </a:ln>
              <a:solidFill>
                <a:prstClr val="black"/>
              </a:solidFill>
              <a:effectLst/>
              <a:uLnTx/>
              <a:uFillTx/>
              <a:latin typeface="Bouygues Read"/>
              <a:ea typeface="+mn-ea"/>
              <a:cs typeface="+mn-cs"/>
            </a:endParaRPr>
          </a:p>
        </p:txBody>
      </p:sp>
      <p:sp>
        <p:nvSpPr>
          <p:cNvPr id="5" name="ZoneTexte 4">
            <a:extLst>
              <a:ext uri="{FF2B5EF4-FFF2-40B4-BE49-F238E27FC236}">
                <a16:creationId xmlns:a16="http://schemas.microsoft.com/office/drawing/2014/main" id="{9DEDC411-FBAB-4843-B472-43D5EA94A075}"/>
              </a:ext>
            </a:extLst>
          </p:cNvPr>
          <p:cNvSpPr txBox="1"/>
          <p:nvPr/>
        </p:nvSpPr>
        <p:spPr>
          <a:xfrm>
            <a:off x="168894" y="134439"/>
            <a:ext cx="10369152"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23455E"/>
                </a:solidFill>
                <a:effectLst/>
                <a:uLnTx/>
                <a:uFillTx/>
                <a:latin typeface="Bouygues Read"/>
                <a:ea typeface="+mn-ea"/>
                <a:cs typeface="+mn-cs"/>
              </a:rPr>
              <a:t>Aider le Prospect/Client à valider ses commandes </a:t>
            </a:r>
            <a:r>
              <a:rPr kumimoji="0" lang="fr-FR" sz="2400" b="1" i="0" u="none" strike="noStrike" kern="1200" cap="none" spc="0" normalizeH="0" baseline="0" noProof="0" dirty="0">
                <a:ln>
                  <a:noFill/>
                </a:ln>
                <a:solidFill>
                  <a:srgbClr val="109DB9"/>
                </a:solidFill>
                <a:effectLst/>
                <a:uLnTx/>
                <a:uFillTx/>
                <a:latin typeface="Bouygues Read"/>
                <a:ea typeface="+mn-ea"/>
                <a:cs typeface="+mn-cs"/>
              </a:rPr>
              <a:t>MOBILE</a:t>
            </a:r>
          </a:p>
        </p:txBody>
      </p:sp>
      <p:sp>
        <p:nvSpPr>
          <p:cNvPr id="8" name="Rectangle : coins arrondis 7">
            <a:extLst>
              <a:ext uri="{FF2B5EF4-FFF2-40B4-BE49-F238E27FC236}">
                <a16:creationId xmlns:a16="http://schemas.microsoft.com/office/drawing/2014/main" id="{AE91F6FC-F3FF-2C34-762C-AFE601F697B6}"/>
              </a:ext>
            </a:extLst>
          </p:cNvPr>
          <p:cNvSpPr/>
          <p:nvPr/>
        </p:nvSpPr>
        <p:spPr>
          <a:xfrm>
            <a:off x="6126302" y="1378912"/>
            <a:ext cx="5967726" cy="1592888"/>
          </a:xfrm>
          <a:prstGeom prst="roundRect">
            <a:avLst/>
          </a:prstGeom>
          <a:solidFill>
            <a:schemeClr val="bg1"/>
          </a:solidFill>
          <a:ln>
            <a:solidFill>
              <a:srgbClr val="1B3446"/>
            </a:solidFill>
          </a:ln>
          <a:effectLst>
            <a:outerShdw blurRad="50800" dist="50800" dir="5400000" algn="ctr" rotWithShape="0">
              <a:srgbClr val="52BF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Le client clique sur « Compte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Le client clique sur mes commandes</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Le client clique sur commandes mobiles</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Le client clique sur paiement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Le client coche la case «  je certifie » puis valider et payer</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srgbClr val="25465F"/>
                </a:solidFill>
                <a:effectLst/>
                <a:uLnTx/>
                <a:uFillTx/>
                <a:latin typeface="Bouygues Read"/>
                <a:ea typeface="+mn-ea"/>
                <a:cs typeface="+mn-cs"/>
              </a:rPr>
              <a:t>Le client saisie les informations, puis valide  </a:t>
            </a:r>
          </a:p>
        </p:txBody>
      </p:sp>
      <p:sp>
        <p:nvSpPr>
          <p:cNvPr id="9" name="Rectangle 8">
            <a:extLst>
              <a:ext uri="{FF2B5EF4-FFF2-40B4-BE49-F238E27FC236}">
                <a16:creationId xmlns:a16="http://schemas.microsoft.com/office/drawing/2014/main" id="{23EF8AFD-7536-9F99-E339-B2898825B0E1}"/>
              </a:ext>
            </a:extLst>
          </p:cNvPr>
          <p:cNvSpPr/>
          <p:nvPr/>
        </p:nvSpPr>
        <p:spPr>
          <a:xfrm>
            <a:off x="2556933" y="4572000"/>
            <a:ext cx="575734" cy="118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194" name="Picture 2">
            <a:extLst>
              <a:ext uri="{FF2B5EF4-FFF2-40B4-BE49-F238E27FC236}">
                <a16:creationId xmlns:a16="http://schemas.microsoft.com/office/drawing/2014/main" id="{B861A788-9A9A-6F69-96CD-399514EC35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86" y="857651"/>
            <a:ext cx="3099027" cy="5672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e 1">
            <a:extLst>
              <a:ext uri="{FF2B5EF4-FFF2-40B4-BE49-F238E27FC236}">
                <a16:creationId xmlns:a16="http://schemas.microsoft.com/office/drawing/2014/main" id="{AD129B26-F653-8600-7E2E-9CC901EAB4FC}"/>
              </a:ext>
            </a:extLst>
          </p:cNvPr>
          <p:cNvGrpSpPr/>
          <p:nvPr/>
        </p:nvGrpSpPr>
        <p:grpSpPr>
          <a:xfrm>
            <a:off x="10810189" y="-855726"/>
            <a:ext cx="2383971" cy="2253343"/>
            <a:chOff x="10810189" y="-855726"/>
            <a:chExt cx="2383971" cy="2253343"/>
          </a:xfrm>
        </p:grpSpPr>
        <p:sp>
          <p:nvSpPr>
            <p:cNvPr id="3" name="Ellipse 2">
              <a:extLst>
                <a:ext uri="{FF2B5EF4-FFF2-40B4-BE49-F238E27FC236}">
                  <a16:creationId xmlns:a16="http://schemas.microsoft.com/office/drawing/2014/main" id="{7FBDB2DA-BDC2-3A55-B244-8D16E3D52721}"/>
                </a:ext>
              </a:extLst>
            </p:cNvPr>
            <p:cNvSpPr/>
            <p:nvPr/>
          </p:nvSpPr>
          <p:spPr>
            <a:xfrm>
              <a:off x="10810189" y="-855726"/>
              <a:ext cx="2383971" cy="2253343"/>
            </a:xfrm>
            <a:prstGeom prst="ellipse">
              <a:avLst/>
            </a:prstGeom>
            <a:solidFill>
              <a:srgbClr val="109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a:extLst>
                <a:ext uri="{FF2B5EF4-FFF2-40B4-BE49-F238E27FC236}">
                  <a16:creationId xmlns:a16="http://schemas.microsoft.com/office/drawing/2014/main" id="{B13C8FA4-D313-47C4-9974-2859004089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84404" y="1"/>
              <a:ext cx="809625" cy="1219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23654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FC6747B2-A2DC-5147-C624-F0CF9E601C44}"/>
              </a:ext>
            </a:extLst>
          </p:cNvPr>
          <p:cNvPicPr>
            <a:picLocks noChangeAspect="1"/>
          </p:cNvPicPr>
          <p:nvPr/>
        </p:nvPicPr>
        <p:blipFill>
          <a:blip r:embed="rId5"/>
          <a:stretch>
            <a:fillRect/>
          </a:stretch>
        </p:blipFill>
        <p:spPr>
          <a:xfrm>
            <a:off x="5085549" y="3639033"/>
            <a:ext cx="5724640" cy="3218967"/>
          </a:xfrm>
          <a:prstGeom prst="rect">
            <a:avLst/>
          </a:prstGeom>
        </p:spPr>
      </p:pic>
      <p:sp>
        <p:nvSpPr>
          <p:cNvPr id="44" name="Espace réservé de la date 1">
            <a:extLst>
              <a:ext uri="{FF2B5EF4-FFF2-40B4-BE49-F238E27FC236}">
                <a16:creationId xmlns:a16="http://schemas.microsoft.com/office/drawing/2014/main" id="{34B4F4EE-FF68-4453-9ECF-55533D07542B}"/>
              </a:ext>
            </a:extLst>
          </p:cNvPr>
          <p:cNvSpPr>
            <a:spLocks noGrp="1"/>
          </p:cNvSpPr>
          <p:nvPr>
            <p:ph type="dt" sz="half" idx="4294967295"/>
          </p:nvPr>
        </p:nvSpPr>
        <p:spPr>
          <a:xfrm>
            <a:off x="0" y="6618288"/>
            <a:ext cx="239713" cy="239712"/>
          </a:xfrm>
          <a:prstGeom prst="rect">
            <a:avLst/>
          </a:prstGeom>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133" b="0" i="0" u="none" strike="noStrike" kern="1200" cap="none" spc="0" normalizeH="0" baseline="0" noProof="0">
                <a:ln>
                  <a:noFill/>
                </a:ln>
                <a:solidFill>
                  <a:prstClr val="black"/>
                </a:solidFill>
                <a:effectLst/>
                <a:uLnTx/>
                <a:uFillTx/>
                <a:latin typeface="Bouygues Read"/>
                <a:ea typeface="+mn-ea"/>
                <a:cs typeface="+mn-cs"/>
              </a:rPr>
              <a:t>émetteur</a:t>
            </a:r>
          </a:p>
        </p:txBody>
      </p:sp>
      <p:sp>
        <p:nvSpPr>
          <p:cNvPr id="46" name="Espace réservé du numéro de diapositive 2">
            <a:extLst>
              <a:ext uri="{FF2B5EF4-FFF2-40B4-BE49-F238E27FC236}">
                <a16:creationId xmlns:a16="http://schemas.microsoft.com/office/drawing/2014/main" id="{D86F4BCF-C8EB-4644-A141-1D4341718F43}"/>
              </a:ext>
            </a:extLst>
          </p:cNvPr>
          <p:cNvSpPr txBox="1">
            <a:spLocks/>
          </p:cNvSpPr>
          <p:nvPr/>
        </p:nvSpPr>
        <p:spPr>
          <a:xfrm>
            <a:off x="0" y="0"/>
            <a:ext cx="0" cy="0"/>
          </a:xfr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fld id="{8F6C9E0E-E42A-40B5-A3BB-9CB91B2009DC}" type="slidenum">
              <a:rPr kumimoji="0" lang="fr-FR" sz="2400" b="0" i="0" u="none" strike="noStrike" kern="1200" cap="none" spc="0" normalizeH="0" baseline="0" noProof="0">
                <a:ln>
                  <a:noFill/>
                </a:ln>
                <a:solidFill>
                  <a:prstClr val="black"/>
                </a:solidFill>
                <a:effectLst/>
                <a:uLnTx/>
                <a:uFillTx/>
                <a:latin typeface="Bouygues Read"/>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17</a:t>
            </a:fld>
            <a:endParaRPr kumimoji="0" lang="fr-FR" sz="2400" b="0" i="0" u="none" strike="noStrike" kern="1200" cap="none" spc="0" normalizeH="0" baseline="0" noProof="0">
              <a:ln>
                <a:noFill/>
              </a:ln>
              <a:solidFill>
                <a:prstClr val="black"/>
              </a:solidFill>
              <a:effectLst/>
              <a:uLnTx/>
              <a:uFillTx/>
              <a:latin typeface="Bouygues Read"/>
              <a:ea typeface="+mn-ea"/>
              <a:cs typeface="+mn-cs"/>
            </a:endParaRPr>
          </a:p>
        </p:txBody>
      </p:sp>
      <p:sp>
        <p:nvSpPr>
          <p:cNvPr id="5" name="ZoneTexte 4">
            <a:extLst>
              <a:ext uri="{FF2B5EF4-FFF2-40B4-BE49-F238E27FC236}">
                <a16:creationId xmlns:a16="http://schemas.microsoft.com/office/drawing/2014/main" id="{9DEDC411-FBAB-4843-B472-43D5EA94A075}"/>
              </a:ext>
            </a:extLst>
          </p:cNvPr>
          <p:cNvSpPr txBox="1"/>
          <p:nvPr/>
        </p:nvSpPr>
        <p:spPr>
          <a:xfrm>
            <a:off x="168894" y="134439"/>
            <a:ext cx="10369152"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23455E"/>
                </a:solidFill>
                <a:effectLst/>
                <a:uLnTx/>
                <a:uFillTx/>
                <a:latin typeface="Bouygues Read"/>
                <a:ea typeface="+mn-ea"/>
                <a:cs typeface="+mn-cs"/>
              </a:rPr>
              <a:t>Aider le Prospect/Client à valider ses commandes </a:t>
            </a:r>
            <a:r>
              <a:rPr kumimoji="0" lang="fr-FR" sz="2400" b="1" i="0" u="none" strike="noStrike" kern="1200" cap="none" spc="0" normalizeH="0" baseline="0" noProof="0" dirty="0">
                <a:ln>
                  <a:noFill/>
                </a:ln>
                <a:solidFill>
                  <a:srgbClr val="109DB9"/>
                </a:solidFill>
                <a:effectLst/>
                <a:uLnTx/>
                <a:uFillTx/>
                <a:latin typeface="Bouygues Read"/>
                <a:ea typeface="+mn-ea"/>
                <a:cs typeface="+mn-cs"/>
              </a:rPr>
              <a:t>MOBILE</a:t>
            </a:r>
          </a:p>
        </p:txBody>
      </p:sp>
      <p:sp>
        <p:nvSpPr>
          <p:cNvPr id="8" name="Rectangle : coins arrondis 7">
            <a:extLst>
              <a:ext uri="{FF2B5EF4-FFF2-40B4-BE49-F238E27FC236}">
                <a16:creationId xmlns:a16="http://schemas.microsoft.com/office/drawing/2014/main" id="{AE91F6FC-F3FF-2C34-762C-AFE601F697B6}"/>
              </a:ext>
            </a:extLst>
          </p:cNvPr>
          <p:cNvSpPr/>
          <p:nvPr/>
        </p:nvSpPr>
        <p:spPr>
          <a:xfrm>
            <a:off x="6126302" y="1378912"/>
            <a:ext cx="5967726" cy="1592888"/>
          </a:xfrm>
          <a:prstGeom prst="roundRect">
            <a:avLst/>
          </a:prstGeom>
          <a:solidFill>
            <a:schemeClr val="bg1"/>
          </a:solidFill>
          <a:ln>
            <a:solidFill>
              <a:srgbClr val="1B3446"/>
            </a:solidFill>
          </a:ln>
          <a:effectLst>
            <a:outerShdw blurRad="50800" dist="50800" dir="5400000" algn="ctr" rotWithShape="0">
              <a:srgbClr val="52BF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Le client clique sur « Compte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Le client clique sur mes commandes</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Le client clique sur commandes mobiles</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Le client clique sur paiement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Le client coche la case «  je certifie » puis valider et payer</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Le client saisie les informations, puis valide</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srgbClr val="25465F"/>
                </a:solidFill>
                <a:effectLst/>
                <a:uLnTx/>
                <a:uFillTx/>
                <a:latin typeface="Bouygues Read"/>
                <a:ea typeface="+mn-ea"/>
                <a:cs typeface="+mn-cs"/>
              </a:rPr>
              <a:t>Le client doit valider la demande de paiement depuis sa banque   </a:t>
            </a:r>
          </a:p>
        </p:txBody>
      </p:sp>
      <p:sp>
        <p:nvSpPr>
          <p:cNvPr id="9" name="Rectangle 8">
            <a:extLst>
              <a:ext uri="{FF2B5EF4-FFF2-40B4-BE49-F238E27FC236}">
                <a16:creationId xmlns:a16="http://schemas.microsoft.com/office/drawing/2014/main" id="{23EF8AFD-7536-9F99-E339-B2898825B0E1}"/>
              </a:ext>
            </a:extLst>
          </p:cNvPr>
          <p:cNvSpPr/>
          <p:nvPr/>
        </p:nvSpPr>
        <p:spPr>
          <a:xfrm>
            <a:off x="2556933" y="4572000"/>
            <a:ext cx="575734" cy="118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e 1">
            <a:extLst>
              <a:ext uri="{FF2B5EF4-FFF2-40B4-BE49-F238E27FC236}">
                <a16:creationId xmlns:a16="http://schemas.microsoft.com/office/drawing/2014/main" id="{AD129B26-F653-8600-7E2E-9CC901EAB4FC}"/>
              </a:ext>
            </a:extLst>
          </p:cNvPr>
          <p:cNvGrpSpPr/>
          <p:nvPr/>
        </p:nvGrpSpPr>
        <p:grpSpPr>
          <a:xfrm>
            <a:off x="10810189" y="-855726"/>
            <a:ext cx="2383971" cy="2253343"/>
            <a:chOff x="10810189" y="-855726"/>
            <a:chExt cx="2383971" cy="2253343"/>
          </a:xfrm>
        </p:grpSpPr>
        <p:sp>
          <p:nvSpPr>
            <p:cNvPr id="3" name="Ellipse 2">
              <a:extLst>
                <a:ext uri="{FF2B5EF4-FFF2-40B4-BE49-F238E27FC236}">
                  <a16:creationId xmlns:a16="http://schemas.microsoft.com/office/drawing/2014/main" id="{7FBDB2DA-BDC2-3A55-B244-8D16E3D52721}"/>
                </a:ext>
              </a:extLst>
            </p:cNvPr>
            <p:cNvSpPr/>
            <p:nvPr/>
          </p:nvSpPr>
          <p:spPr>
            <a:xfrm>
              <a:off x="10810189" y="-855726"/>
              <a:ext cx="2383971" cy="2253343"/>
            </a:xfrm>
            <a:prstGeom prst="ellipse">
              <a:avLst/>
            </a:prstGeom>
            <a:solidFill>
              <a:srgbClr val="109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a:extLst>
                <a:ext uri="{FF2B5EF4-FFF2-40B4-BE49-F238E27FC236}">
                  <a16:creationId xmlns:a16="http://schemas.microsoft.com/office/drawing/2014/main" id="{B13C8FA4-D313-47C4-9974-2859004089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84404" y="1"/>
              <a:ext cx="809625" cy="1219200"/>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Vidéo_Compressée">
            <a:hlinkClick r:id="" action="ppaction://media"/>
            <a:extLst>
              <a:ext uri="{FF2B5EF4-FFF2-40B4-BE49-F238E27FC236}">
                <a16:creationId xmlns:a16="http://schemas.microsoft.com/office/drawing/2014/main" id="{9167F202-B94F-F140-2779-30C0400EDB68}"/>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168894" y="1802229"/>
            <a:ext cx="5511423" cy="3253541"/>
          </a:xfrm>
          <a:prstGeom prst="roundRect">
            <a:avLst>
              <a:gd name="adj" fmla="val 5439"/>
            </a:avLst>
          </a:prstGeom>
          <a:solidFill>
            <a:schemeClr val="bg1"/>
          </a:solidFill>
          <a:ln>
            <a:solidFill>
              <a:srgbClr val="1B3446"/>
            </a:solidFill>
          </a:ln>
          <a:effectLst>
            <a:outerShdw blurRad="50800" dist="50800" dir="5400000" algn="ctr" rotWithShape="0">
              <a:srgbClr val="52BFD8"/>
            </a:outerShdw>
          </a:effectLst>
        </p:spPr>
      </p:pic>
    </p:spTree>
    <p:extLst>
      <p:ext uri="{BB962C8B-B14F-4D97-AF65-F5344CB8AC3E}">
        <p14:creationId xmlns:p14="http://schemas.microsoft.com/office/powerpoint/2010/main" val="197621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78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87CE65EA-3D79-7C47-988B-0B2D92EE3FFB}"/>
              </a:ext>
            </a:extLst>
          </p:cNvPr>
          <p:cNvSpPr>
            <a:spLocks noGrp="1"/>
          </p:cNvSpPr>
          <p:nvPr>
            <p:ph type="body" sz="quarter" idx="11"/>
          </p:nvPr>
        </p:nvSpPr>
        <p:spPr>
          <a:xfrm>
            <a:off x="-28582" y="1011715"/>
            <a:ext cx="4876800" cy="1542182"/>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effectLst/>
                <a:uLnTx/>
                <a:uFillTx/>
                <a:latin typeface="Bouygues Read"/>
                <a:ea typeface="+mn-ea"/>
                <a:cs typeface="+mn-cs"/>
              </a:rPr>
              <a:t>Les étapes du paiement hybride</a:t>
            </a:r>
          </a:p>
          <a:p>
            <a:pPr marL="0" marR="0" lvl="0" indent="0" algn="l" defTabSz="1219170" rtl="0" eaLnBrk="1" fontAlgn="auto" latinLnBrk="0" hangingPunct="1">
              <a:lnSpc>
                <a:spcPct val="100000"/>
              </a:lnSpc>
              <a:spcBef>
                <a:spcPts val="0"/>
              </a:spcBef>
              <a:spcAft>
                <a:spcPts val="0"/>
              </a:spcAft>
              <a:buClrTx/>
              <a:buSzTx/>
              <a:buFontTx/>
              <a:buNone/>
              <a:tabLst/>
              <a:defRPr/>
            </a:pPr>
            <a:r>
              <a:rPr lang="fr-FR" sz="2000" dirty="0">
                <a:solidFill>
                  <a:srgbClr val="109DB9"/>
                </a:solidFill>
                <a:latin typeface="Bouygues Read"/>
              </a:rPr>
              <a:t>Depuis l’espace client </a:t>
            </a:r>
            <a:endParaRPr lang="fr-FR" sz="2000" dirty="0">
              <a:solidFill>
                <a:srgbClr val="109DB9"/>
              </a:solidFill>
            </a:endParaRPr>
          </a:p>
        </p:txBody>
      </p:sp>
      <p:pic>
        <p:nvPicPr>
          <p:cNvPr id="3" name="Image 2">
            <a:extLst>
              <a:ext uri="{FF2B5EF4-FFF2-40B4-BE49-F238E27FC236}">
                <a16:creationId xmlns:a16="http://schemas.microsoft.com/office/drawing/2014/main" id="{2DAEE4A1-1BF2-40E2-A4F8-EEBD1C21D72A}"/>
              </a:ext>
            </a:extLst>
          </p:cNvPr>
          <p:cNvPicPr>
            <a:picLocks noChangeAspect="1"/>
          </p:cNvPicPr>
          <p:nvPr/>
        </p:nvPicPr>
        <p:blipFill rotWithShape="1">
          <a:blip r:embed="rId3"/>
          <a:srcRect l="28802"/>
          <a:stretch/>
        </p:blipFill>
        <p:spPr>
          <a:xfrm>
            <a:off x="8922848" y="3224398"/>
            <a:ext cx="2895600" cy="1261360"/>
          </a:xfrm>
          <a:prstGeom prst="rect">
            <a:avLst/>
          </a:prstGeom>
        </p:spPr>
      </p:pic>
      <p:pic>
        <p:nvPicPr>
          <p:cNvPr id="4" name="Image 3" descr="Une image contenant texte, scène, pièce, casino&#10;&#10;Description générée automatiquement">
            <a:extLst>
              <a:ext uri="{FF2B5EF4-FFF2-40B4-BE49-F238E27FC236}">
                <a16:creationId xmlns:a16="http://schemas.microsoft.com/office/drawing/2014/main" id="{81B090A7-8186-9A1B-14FB-023B7ED3DA76}"/>
              </a:ext>
            </a:extLst>
          </p:cNvPr>
          <p:cNvPicPr>
            <a:picLocks noChangeAspect="1"/>
          </p:cNvPicPr>
          <p:nvPr/>
        </p:nvPicPr>
        <p:blipFill>
          <a:blip r:embed="rId4"/>
          <a:stretch>
            <a:fillRect/>
          </a:stretch>
        </p:blipFill>
        <p:spPr>
          <a:xfrm>
            <a:off x="9458467" y="1714149"/>
            <a:ext cx="1177624" cy="1177624"/>
          </a:xfrm>
          <a:prstGeom prst="rect">
            <a:avLst/>
          </a:prstGeom>
        </p:spPr>
      </p:pic>
      <p:pic>
        <p:nvPicPr>
          <p:cNvPr id="22530" name="Picture 2">
            <a:extLst>
              <a:ext uri="{FF2B5EF4-FFF2-40B4-BE49-F238E27FC236}">
                <a16:creationId xmlns:a16="http://schemas.microsoft.com/office/drawing/2014/main" id="{E7B3C71E-3C4F-EA5A-4919-CC61BE292152}"/>
              </a:ext>
            </a:extLst>
          </p:cNvPr>
          <p:cNvPicPr>
            <a:picLocks noGrp="1" noChangeAspect="1" noChangeArrowheads="1"/>
          </p:cNvPicPr>
          <p:nvPr>
            <p:ph type="pic" sz="quarter" idx="16"/>
          </p:nvPr>
        </p:nvPicPr>
        <p:blipFill>
          <a:blip r:embed="rId5">
            <a:extLst>
              <a:ext uri="{28A0092B-C50C-407E-A947-70E740481C1C}">
                <a14:useLocalDpi xmlns:a14="http://schemas.microsoft.com/office/drawing/2010/main" val="0"/>
              </a:ext>
            </a:extLst>
          </a:blip>
          <a:srcRect l="3061" r="306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grpSp>
        <p:nvGrpSpPr>
          <p:cNvPr id="7" name="Groupe 6">
            <a:extLst>
              <a:ext uri="{FF2B5EF4-FFF2-40B4-BE49-F238E27FC236}">
                <a16:creationId xmlns:a16="http://schemas.microsoft.com/office/drawing/2014/main" id="{7CDE3E36-E1A4-B3E7-C914-FB2E3917A0BB}"/>
              </a:ext>
            </a:extLst>
          </p:cNvPr>
          <p:cNvGrpSpPr/>
          <p:nvPr/>
        </p:nvGrpSpPr>
        <p:grpSpPr>
          <a:xfrm>
            <a:off x="1339616" y="3592942"/>
            <a:ext cx="2383971" cy="2253343"/>
            <a:chOff x="10810189" y="-855726"/>
            <a:chExt cx="2383971" cy="2253343"/>
          </a:xfrm>
        </p:grpSpPr>
        <p:sp>
          <p:nvSpPr>
            <p:cNvPr id="8" name="Ellipse 7">
              <a:extLst>
                <a:ext uri="{FF2B5EF4-FFF2-40B4-BE49-F238E27FC236}">
                  <a16:creationId xmlns:a16="http://schemas.microsoft.com/office/drawing/2014/main" id="{F8D9943C-94B5-1EFA-1856-96A7C0356352}"/>
                </a:ext>
              </a:extLst>
            </p:cNvPr>
            <p:cNvSpPr/>
            <p:nvPr/>
          </p:nvSpPr>
          <p:spPr>
            <a:xfrm>
              <a:off x="10810189" y="-855726"/>
              <a:ext cx="2383971" cy="2253343"/>
            </a:xfrm>
            <a:prstGeom prst="ellipse">
              <a:avLst/>
            </a:prstGeom>
            <a:solidFill>
              <a:srgbClr val="109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2">
              <a:extLst>
                <a:ext uri="{FF2B5EF4-FFF2-40B4-BE49-F238E27FC236}">
                  <a16:creationId xmlns:a16="http://schemas.microsoft.com/office/drawing/2014/main" id="{1421965B-0CF4-86B7-EB56-93B9C616DD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64536" y="21417"/>
              <a:ext cx="1075276" cy="43625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70264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FC6747B2-A2DC-5147-C624-F0CF9E601C44}"/>
              </a:ext>
            </a:extLst>
          </p:cNvPr>
          <p:cNvPicPr>
            <a:picLocks noChangeAspect="1"/>
          </p:cNvPicPr>
          <p:nvPr/>
        </p:nvPicPr>
        <p:blipFill>
          <a:blip r:embed="rId3"/>
          <a:stretch>
            <a:fillRect/>
          </a:stretch>
        </p:blipFill>
        <p:spPr>
          <a:xfrm>
            <a:off x="5680317" y="2874044"/>
            <a:ext cx="5724640" cy="3218967"/>
          </a:xfrm>
          <a:prstGeom prst="rect">
            <a:avLst/>
          </a:prstGeom>
        </p:spPr>
      </p:pic>
      <p:grpSp>
        <p:nvGrpSpPr>
          <p:cNvPr id="14" name="Groupe 13">
            <a:extLst>
              <a:ext uri="{FF2B5EF4-FFF2-40B4-BE49-F238E27FC236}">
                <a16:creationId xmlns:a16="http://schemas.microsoft.com/office/drawing/2014/main" id="{9305CD7A-1D2D-CCCA-2332-BF1F19BD546D}"/>
              </a:ext>
            </a:extLst>
          </p:cNvPr>
          <p:cNvGrpSpPr/>
          <p:nvPr/>
        </p:nvGrpSpPr>
        <p:grpSpPr>
          <a:xfrm>
            <a:off x="498324" y="1005038"/>
            <a:ext cx="3757990" cy="5718523"/>
            <a:chOff x="2379801" y="2232248"/>
            <a:chExt cx="2070463" cy="4482354"/>
          </a:xfrm>
        </p:grpSpPr>
        <p:pic>
          <p:nvPicPr>
            <p:cNvPr id="3074" name="Picture 2">
              <a:extLst>
                <a:ext uri="{FF2B5EF4-FFF2-40B4-BE49-F238E27FC236}">
                  <a16:creationId xmlns:a16="http://schemas.microsoft.com/office/drawing/2014/main" id="{9F1724FF-531D-ADDF-F6E3-503F966316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9801" y="2232248"/>
              <a:ext cx="2070463" cy="448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37A8E158-4E93-446E-FD9E-B7C6AFC9FE36}"/>
                </a:ext>
              </a:extLst>
            </p:cNvPr>
            <p:cNvSpPr/>
            <p:nvPr/>
          </p:nvSpPr>
          <p:spPr>
            <a:xfrm>
              <a:off x="3175002" y="3877734"/>
              <a:ext cx="575734" cy="118533"/>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6CD76CB5-D2A0-A384-D033-6ED236042B40}"/>
                </a:ext>
              </a:extLst>
            </p:cNvPr>
            <p:cNvSpPr/>
            <p:nvPr/>
          </p:nvSpPr>
          <p:spPr>
            <a:xfrm>
              <a:off x="3826936" y="3894664"/>
              <a:ext cx="575734" cy="118533"/>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07C8C479-55A2-A01A-D55D-76D3BB8AD943}"/>
                </a:ext>
              </a:extLst>
            </p:cNvPr>
            <p:cNvSpPr/>
            <p:nvPr/>
          </p:nvSpPr>
          <p:spPr>
            <a:xfrm>
              <a:off x="2489535" y="3894664"/>
              <a:ext cx="575734" cy="118533"/>
            </a:xfrm>
            <a:prstGeom prst="rect">
              <a:avLst/>
            </a:prstGeom>
            <a:solidFill>
              <a:srgbClr val="2E4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4" name="Espace réservé de la date 1">
            <a:extLst>
              <a:ext uri="{FF2B5EF4-FFF2-40B4-BE49-F238E27FC236}">
                <a16:creationId xmlns:a16="http://schemas.microsoft.com/office/drawing/2014/main" id="{34B4F4EE-FF68-4453-9ECF-55533D07542B}"/>
              </a:ext>
            </a:extLst>
          </p:cNvPr>
          <p:cNvSpPr>
            <a:spLocks noGrp="1"/>
          </p:cNvSpPr>
          <p:nvPr>
            <p:ph type="dt" sz="half" idx="4294967295"/>
          </p:nvPr>
        </p:nvSpPr>
        <p:spPr>
          <a:xfrm>
            <a:off x="0" y="6618288"/>
            <a:ext cx="239713" cy="239712"/>
          </a:xfrm>
          <a:prstGeom prst="rect">
            <a:avLst/>
          </a:prstGeom>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133" b="0" i="0" u="none" strike="noStrike" kern="1200" cap="none" spc="0" normalizeH="0" baseline="0" noProof="0">
                <a:ln>
                  <a:noFill/>
                </a:ln>
                <a:solidFill>
                  <a:prstClr val="black"/>
                </a:solidFill>
                <a:effectLst/>
                <a:uLnTx/>
                <a:uFillTx/>
                <a:latin typeface="Bouygues Read"/>
                <a:ea typeface="+mn-ea"/>
                <a:cs typeface="+mn-cs"/>
              </a:rPr>
              <a:t>émetteur</a:t>
            </a:r>
          </a:p>
        </p:txBody>
      </p:sp>
      <p:sp>
        <p:nvSpPr>
          <p:cNvPr id="46" name="Espace réservé du numéro de diapositive 2">
            <a:extLst>
              <a:ext uri="{FF2B5EF4-FFF2-40B4-BE49-F238E27FC236}">
                <a16:creationId xmlns:a16="http://schemas.microsoft.com/office/drawing/2014/main" id="{D86F4BCF-C8EB-4644-A141-1D4341718F43}"/>
              </a:ext>
            </a:extLst>
          </p:cNvPr>
          <p:cNvSpPr txBox="1">
            <a:spLocks/>
          </p:cNvSpPr>
          <p:nvPr/>
        </p:nvSpPr>
        <p:spPr>
          <a:xfrm>
            <a:off x="0" y="0"/>
            <a:ext cx="0" cy="0"/>
          </a:xfr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fld id="{8F6C9E0E-E42A-40B5-A3BB-9CB91B2009DC}" type="slidenum">
              <a:rPr kumimoji="0" lang="fr-FR" sz="2400" b="0" i="0" u="none" strike="noStrike" kern="1200" cap="none" spc="0" normalizeH="0" baseline="0" noProof="0">
                <a:ln>
                  <a:noFill/>
                </a:ln>
                <a:solidFill>
                  <a:prstClr val="black"/>
                </a:solidFill>
                <a:effectLst/>
                <a:uLnTx/>
                <a:uFillTx/>
                <a:latin typeface="Bouygues Read"/>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19</a:t>
            </a:fld>
            <a:endParaRPr kumimoji="0" lang="fr-FR" sz="2400" b="0" i="0" u="none" strike="noStrike" kern="1200" cap="none" spc="0" normalizeH="0" baseline="0" noProof="0">
              <a:ln>
                <a:noFill/>
              </a:ln>
              <a:solidFill>
                <a:prstClr val="black"/>
              </a:solidFill>
              <a:effectLst/>
              <a:uLnTx/>
              <a:uFillTx/>
              <a:latin typeface="Bouygues Read"/>
              <a:ea typeface="+mn-ea"/>
              <a:cs typeface="+mn-cs"/>
            </a:endParaRPr>
          </a:p>
        </p:txBody>
      </p:sp>
      <p:sp>
        <p:nvSpPr>
          <p:cNvPr id="5" name="ZoneTexte 4">
            <a:extLst>
              <a:ext uri="{FF2B5EF4-FFF2-40B4-BE49-F238E27FC236}">
                <a16:creationId xmlns:a16="http://schemas.microsoft.com/office/drawing/2014/main" id="{9DEDC411-FBAB-4843-B472-43D5EA94A075}"/>
              </a:ext>
            </a:extLst>
          </p:cNvPr>
          <p:cNvSpPr txBox="1"/>
          <p:nvPr/>
        </p:nvSpPr>
        <p:spPr>
          <a:xfrm>
            <a:off x="168894" y="134439"/>
            <a:ext cx="10369152"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23455E"/>
                </a:solidFill>
                <a:effectLst/>
                <a:uLnTx/>
                <a:uFillTx/>
                <a:latin typeface="Bouygues Read"/>
                <a:ea typeface="+mn-ea"/>
                <a:cs typeface="+mn-cs"/>
              </a:rPr>
              <a:t>Aider le Prospect/Client à valider ses commandes </a:t>
            </a:r>
            <a:r>
              <a:rPr kumimoji="0" lang="fr-FR" sz="2400" b="1" i="0" u="none" strike="noStrike" kern="1200" cap="none" spc="0" normalizeH="0" baseline="0" noProof="0" dirty="0">
                <a:ln>
                  <a:noFill/>
                </a:ln>
                <a:solidFill>
                  <a:srgbClr val="109DB9"/>
                </a:solidFill>
                <a:effectLst/>
                <a:uLnTx/>
                <a:uFillTx/>
                <a:latin typeface="Bouygues Read"/>
                <a:ea typeface="+mn-ea"/>
                <a:cs typeface="+mn-cs"/>
              </a:rPr>
              <a:t>Box </a:t>
            </a:r>
          </a:p>
        </p:txBody>
      </p:sp>
      <p:sp>
        <p:nvSpPr>
          <p:cNvPr id="8" name="Rectangle : coins arrondis 7">
            <a:extLst>
              <a:ext uri="{FF2B5EF4-FFF2-40B4-BE49-F238E27FC236}">
                <a16:creationId xmlns:a16="http://schemas.microsoft.com/office/drawing/2014/main" id="{AE91F6FC-F3FF-2C34-762C-AFE601F697B6}"/>
              </a:ext>
            </a:extLst>
          </p:cNvPr>
          <p:cNvSpPr/>
          <p:nvPr/>
        </p:nvSpPr>
        <p:spPr>
          <a:xfrm>
            <a:off x="6096000" y="1342495"/>
            <a:ext cx="5902411" cy="674911"/>
          </a:xfrm>
          <a:prstGeom prst="roundRect">
            <a:avLst/>
          </a:prstGeom>
          <a:solidFill>
            <a:schemeClr val="bg1"/>
          </a:solidFill>
          <a:ln>
            <a:solidFill>
              <a:srgbClr val="1B3446"/>
            </a:solidFill>
          </a:ln>
          <a:effectLst>
            <a:outerShdw blurRad="50800" dist="50800" dir="5400000" algn="ctr" rotWithShape="0">
              <a:srgbClr val="52BF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srgbClr val="25465F"/>
                </a:solidFill>
                <a:effectLst/>
                <a:uLnTx/>
                <a:uFillTx/>
                <a:latin typeface="Bouygues Read"/>
                <a:ea typeface="+mn-ea"/>
                <a:cs typeface="+mn-cs"/>
              </a:rPr>
              <a:t>Le client clique sur « Compte » </a:t>
            </a:r>
          </a:p>
        </p:txBody>
      </p:sp>
      <p:sp>
        <p:nvSpPr>
          <p:cNvPr id="9" name="Rectangle 8">
            <a:extLst>
              <a:ext uri="{FF2B5EF4-FFF2-40B4-BE49-F238E27FC236}">
                <a16:creationId xmlns:a16="http://schemas.microsoft.com/office/drawing/2014/main" id="{23EF8AFD-7536-9F99-E339-B2898825B0E1}"/>
              </a:ext>
            </a:extLst>
          </p:cNvPr>
          <p:cNvSpPr/>
          <p:nvPr/>
        </p:nvSpPr>
        <p:spPr>
          <a:xfrm>
            <a:off x="2556933" y="4572000"/>
            <a:ext cx="575734" cy="118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e 5">
            <a:extLst>
              <a:ext uri="{FF2B5EF4-FFF2-40B4-BE49-F238E27FC236}">
                <a16:creationId xmlns:a16="http://schemas.microsoft.com/office/drawing/2014/main" id="{BFABE1F3-7F94-D1FB-A519-D912E1E43693}"/>
              </a:ext>
            </a:extLst>
          </p:cNvPr>
          <p:cNvGrpSpPr/>
          <p:nvPr/>
        </p:nvGrpSpPr>
        <p:grpSpPr>
          <a:xfrm>
            <a:off x="10810189" y="-855726"/>
            <a:ext cx="2383971" cy="2253343"/>
            <a:chOff x="10810189" y="-855726"/>
            <a:chExt cx="2383971" cy="2253343"/>
          </a:xfrm>
        </p:grpSpPr>
        <p:sp>
          <p:nvSpPr>
            <p:cNvPr id="3" name="Ellipse 2">
              <a:extLst>
                <a:ext uri="{FF2B5EF4-FFF2-40B4-BE49-F238E27FC236}">
                  <a16:creationId xmlns:a16="http://schemas.microsoft.com/office/drawing/2014/main" id="{4D86C42F-24D7-1453-895F-74197D311801}"/>
                </a:ext>
              </a:extLst>
            </p:cNvPr>
            <p:cNvSpPr/>
            <p:nvPr/>
          </p:nvSpPr>
          <p:spPr>
            <a:xfrm>
              <a:off x="10810189" y="-855726"/>
              <a:ext cx="2383971" cy="2253343"/>
            </a:xfrm>
            <a:prstGeom prst="ellipse">
              <a:avLst/>
            </a:prstGeom>
            <a:solidFill>
              <a:srgbClr val="109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290" name="Picture 2">
              <a:extLst>
                <a:ext uri="{FF2B5EF4-FFF2-40B4-BE49-F238E27FC236}">
                  <a16:creationId xmlns:a16="http://schemas.microsoft.com/office/drawing/2014/main" id="{33FD1028-BC27-2DC3-8A74-F5E2863D52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23136" y="179878"/>
              <a:ext cx="1075276" cy="43625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7114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Espace réservé de la date 1">
            <a:extLst>
              <a:ext uri="{FF2B5EF4-FFF2-40B4-BE49-F238E27FC236}">
                <a16:creationId xmlns:a16="http://schemas.microsoft.com/office/drawing/2014/main" id="{34B4F4EE-FF68-4453-9ECF-55533D07542B}"/>
              </a:ext>
            </a:extLst>
          </p:cNvPr>
          <p:cNvSpPr>
            <a:spLocks noGrp="1"/>
          </p:cNvSpPr>
          <p:nvPr>
            <p:ph type="dt" sz="half" idx="4294967295"/>
          </p:nvPr>
        </p:nvSpPr>
        <p:spPr>
          <a:xfrm>
            <a:off x="0" y="6618288"/>
            <a:ext cx="239713" cy="239712"/>
          </a:xfrm>
          <a:prstGeom prst="rect">
            <a:avLst/>
          </a:prstGeom>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133" b="0" i="0" u="none" strike="noStrike" kern="1200" cap="none" spc="0" normalizeH="0" baseline="0" noProof="0">
                <a:ln>
                  <a:noFill/>
                </a:ln>
                <a:solidFill>
                  <a:prstClr val="black"/>
                </a:solidFill>
                <a:effectLst/>
                <a:uLnTx/>
                <a:uFillTx/>
                <a:latin typeface="Bouygues Read"/>
                <a:ea typeface="+mn-ea"/>
                <a:cs typeface="+mn-cs"/>
              </a:rPr>
              <a:t>émetteur</a:t>
            </a:r>
          </a:p>
        </p:txBody>
      </p:sp>
      <p:sp>
        <p:nvSpPr>
          <p:cNvPr id="46" name="Espace réservé du numéro de diapositive 2">
            <a:extLst>
              <a:ext uri="{FF2B5EF4-FFF2-40B4-BE49-F238E27FC236}">
                <a16:creationId xmlns:a16="http://schemas.microsoft.com/office/drawing/2014/main" id="{D86F4BCF-C8EB-4644-A141-1D4341718F43}"/>
              </a:ext>
            </a:extLst>
          </p:cNvPr>
          <p:cNvSpPr txBox="1">
            <a:spLocks/>
          </p:cNvSpPr>
          <p:nvPr/>
        </p:nvSpPr>
        <p:spPr>
          <a:xfrm>
            <a:off x="0" y="0"/>
            <a:ext cx="0" cy="0"/>
          </a:xfr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fld id="{8F6C9E0E-E42A-40B5-A3BB-9CB91B2009DC}" type="slidenum">
              <a:rPr kumimoji="0" lang="fr-FR" sz="2400" b="0" i="0" u="none" strike="noStrike" kern="1200" cap="none" spc="0" normalizeH="0" baseline="0" noProof="0">
                <a:ln>
                  <a:noFill/>
                </a:ln>
                <a:solidFill>
                  <a:prstClr val="black"/>
                </a:solidFill>
                <a:effectLst/>
                <a:uLnTx/>
                <a:uFillTx/>
                <a:latin typeface="Bouygues Read"/>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2</a:t>
            </a:fld>
            <a:endParaRPr kumimoji="0" lang="fr-FR" sz="2400" b="0" i="0" u="none" strike="noStrike" kern="1200" cap="none" spc="0" normalizeH="0" baseline="0" noProof="0">
              <a:ln>
                <a:noFill/>
              </a:ln>
              <a:solidFill>
                <a:prstClr val="black"/>
              </a:solidFill>
              <a:effectLst/>
              <a:uLnTx/>
              <a:uFillTx/>
              <a:latin typeface="Bouygues Read"/>
              <a:ea typeface="+mn-ea"/>
              <a:cs typeface="+mn-cs"/>
            </a:endParaRPr>
          </a:p>
        </p:txBody>
      </p:sp>
      <p:sp>
        <p:nvSpPr>
          <p:cNvPr id="5" name="ZoneTexte 4">
            <a:extLst>
              <a:ext uri="{FF2B5EF4-FFF2-40B4-BE49-F238E27FC236}">
                <a16:creationId xmlns:a16="http://schemas.microsoft.com/office/drawing/2014/main" id="{9DEDC411-FBAB-4843-B472-43D5EA94A075}"/>
              </a:ext>
            </a:extLst>
          </p:cNvPr>
          <p:cNvSpPr txBox="1"/>
          <p:nvPr/>
        </p:nvSpPr>
        <p:spPr>
          <a:xfrm>
            <a:off x="97233" y="20314"/>
            <a:ext cx="10369152"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23455E"/>
                </a:solidFill>
                <a:effectLst/>
                <a:uLnTx/>
                <a:uFillTx/>
                <a:latin typeface="Bouygues Read"/>
                <a:ea typeface="+mn-ea"/>
                <a:cs typeface="+mn-cs"/>
              </a:rPr>
              <a:t>Création de l’Espace Client pour les prospects</a:t>
            </a:r>
          </a:p>
        </p:txBody>
      </p:sp>
      <p:sp>
        <p:nvSpPr>
          <p:cNvPr id="27" name="ZoneTexte 26">
            <a:extLst>
              <a:ext uri="{FF2B5EF4-FFF2-40B4-BE49-F238E27FC236}">
                <a16:creationId xmlns:a16="http://schemas.microsoft.com/office/drawing/2014/main" id="{1D8D0209-DE18-46BD-86BC-696CCBEB4977}"/>
              </a:ext>
            </a:extLst>
          </p:cNvPr>
          <p:cNvSpPr txBox="1"/>
          <p:nvPr/>
        </p:nvSpPr>
        <p:spPr>
          <a:xfrm>
            <a:off x="128824" y="460351"/>
            <a:ext cx="10369152" cy="31810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1467" b="1" i="0" u="none" strike="noStrike" kern="1200" cap="none" spc="0" normalizeH="0" baseline="0" noProof="0" dirty="0">
                <a:ln>
                  <a:noFill/>
                </a:ln>
                <a:solidFill>
                  <a:srgbClr val="52BFD8"/>
                </a:solidFill>
                <a:effectLst/>
                <a:uLnTx/>
                <a:uFillTx/>
                <a:latin typeface="Bouygues Read"/>
                <a:ea typeface="+mn-ea"/>
                <a:cs typeface="+mn-cs"/>
              </a:rPr>
              <a:t>Accompagnement via Site Bouygues Telecom (Ordinateur, Tablette) ou App Bouygues Telecom (mobile)</a:t>
            </a:r>
          </a:p>
        </p:txBody>
      </p:sp>
      <p:sp>
        <p:nvSpPr>
          <p:cNvPr id="6" name="Rectangle : coins arrondis 5">
            <a:extLst>
              <a:ext uri="{FF2B5EF4-FFF2-40B4-BE49-F238E27FC236}">
                <a16:creationId xmlns:a16="http://schemas.microsoft.com/office/drawing/2014/main" id="{29ED7905-EB59-4E71-A3C9-F9E57200335F}"/>
              </a:ext>
            </a:extLst>
          </p:cNvPr>
          <p:cNvSpPr/>
          <p:nvPr/>
        </p:nvSpPr>
        <p:spPr>
          <a:xfrm>
            <a:off x="383059" y="1005038"/>
            <a:ext cx="11615352" cy="1369435"/>
          </a:xfrm>
          <a:prstGeom prst="roundRect">
            <a:avLst/>
          </a:prstGeom>
          <a:solidFill>
            <a:schemeClr val="bg1"/>
          </a:solidFill>
          <a:ln>
            <a:solidFill>
              <a:srgbClr val="1B3446"/>
            </a:solidFill>
          </a:ln>
          <a:effectLst>
            <a:outerShdw blurRad="50800" dist="50800" dir="5400000" algn="ctr" rotWithShape="0">
              <a:srgbClr val="52BF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srgbClr val="25465F"/>
                </a:solidFill>
                <a:effectLst/>
                <a:uLnTx/>
                <a:uFillTx/>
                <a:latin typeface="Bouygues Read"/>
                <a:ea typeface="+mn-ea"/>
                <a:cs typeface="+mn-cs"/>
              </a:rPr>
              <a:t>Cliquer sur l’icône SMS depuis la page d’identification </a:t>
            </a:r>
          </a:p>
        </p:txBody>
      </p:sp>
      <p:pic>
        <p:nvPicPr>
          <p:cNvPr id="4" name="Image 3">
            <a:extLst>
              <a:ext uri="{FF2B5EF4-FFF2-40B4-BE49-F238E27FC236}">
                <a16:creationId xmlns:a16="http://schemas.microsoft.com/office/drawing/2014/main" id="{DE128403-D5D5-D369-FE09-FBBFDE597538}"/>
              </a:ext>
            </a:extLst>
          </p:cNvPr>
          <p:cNvPicPr>
            <a:picLocks noChangeAspect="1"/>
          </p:cNvPicPr>
          <p:nvPr/>
        </p:nvPicPr>
        <p:blipFill>
          <a:blip r:embed="rId3"/>
          <a:stretch>
            <a:fillRect/>
          </a:stretch>
        </p:blipFill>
        <p:spPr>
          <a:xfrm>
            <a:off x="383059" y="2842358"/>
            <a:ext cx="11007090" cy="3238402"/>
          </a:xfrm>
          <a:prstGeom prst="rect">
            <a:avLst/>
          </a:prstGeom>
        </p:spPr>
      </p:pic>
      <p:sp>
        <p:nvSpPr>
          <p:cNvPr id="7" name="Rectangle 6">
            <a:extLst>
              <a:ext uri="{FF2B5EF4-FFF2-40B4-BE49-F238E27FC236}">
                <a16:creationId xmlns:a16="http://schemas.microsoft.com/office/drawing/2014/main" id="{2D0C3D84-4206-4326-22CE-83535BF2DC55}"/>
              </a:ext>
            </a:extLst>
          </p:cNvPr>
          <p:cNvSpPr/>
          <p:nvPr/>
        </p:nvSpPr>
        <p:spPr>
          <a:xfrm>
            <a:off x="491490" y="5086350"/>
            <a:ext cx="400050" cy="40005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008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FC6747B2-A2DC-5147-C624-F0CF9E601C44}"/>
              </a:ext>
            </a:extLst>
          </p:cNvPr>
          <p:cNvPicPr>
            <a:picLocks noChangeAspect="1"/>
          </p:cNvPicPr>
          <p:nvPr/>
        </p:nvPicPr>
        <p:blipFill>
          <a:blip r:embed="rId3"/>
          <a:stretch>
            <a:fillRect/>
          </a:stretch>
        </p:blipFill>
        <p:spPr>
          <a:xfrm>
            <a:off x="5680317" y="2874044"/>
            <a:ext cx="5724640" cy="3218967"/>
          </a:xfrm>
          <a:prstGeom prst="rect">
            <a:avLst/>
          </a:prstGeom>
        </p:spPr>
      </p:pic>
      <p:sp>
        <p:nvSpPr>
          <p:cNvPr id="44" name="Espace réservé de la date 1">
            <a:extLst>
              <a:ext uri="{FF2B5EF4-FFF2-40B4-BE49-F238E27FC236}">
                <a16:creationId xmlns:a16="http://schemas.microsoft.com/office/drawing/2014/main" id="{34B4F4EE-FF68-4453-9ECF-55533D07542B}"/>
              </a:ext>
            </a:extLst>
          </p:cNvPr>
          <p:cNvSpPr>
            <a:spLocks noGrp="1"/>
          </p:cNvSpPr>
          <p:nvPr>
            <p:ph type="dt" sz="half" idx="4294967295"/>
          </p:nvPr>
        </p:nvSpPr>
        <p:spPr>
          <a:xfrm>
            <a:off x="0" y="6618288"/>
            <a:ext cx="239713" cy="239712"/>
          </a:xfrm>
          <a:prstGeom prst="rect">
            <a:avLst/>
          </a:prstGeom>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133" b="0" i="0" u="none" strike="noStrike" kern="1200" cap="none" spc="0" normalizeH="0" baseline="0" noProof="0">
                <a:ln>
                  <a:noFill/>
                </a:ln>
                <a:solidFill>
                  <a:prstClr val="black"/>
                </a:solidFill>
                <a:effectLst/>
                <a:uLnTx/>
                <a:uFillTx/>
                <a:latin typeface="Bouygues Read"/>
                <a:ea typeface="+mn-ea"/>
                <a:cs typeface="+mn-cs"/>
              </a:rPr>
              <a:t>émetteur</a:t>
            </a:r>
          </a:p>
        </p:txBody>
      </p:sp>
      <p:sp>
        <p:nvSpPr>
          <p:cNvPr id="46" name="Espace réservé du numéro de diapositive 2">
            <a:extLst>
              <a:ext uri="{FF2B5EF4-FFF2-40B4-BE49-F238E27FC236}">
                <a16:creationId xmlns:a16="http://schemas.microsoft.com/office/drawing/2014/main" id="{D86F4BCF-C8EB-4644-A141-1D4341718F43}"/>
              </a:ext>
            </a:extLst>
          </p:cNvPr>
          <p:cNvSpPr txBox="1">
            <a:spLocks/>
          </p:cNvSpPr>
          <p:nvPr/>
        </p:nvSpPr>
        <p:spPr>
          <a:xfrm>
            <a:off x="0" y="0"/>
            <a:ext cx="0" cy="0"/>
          </a:xfr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fld id="{8F6C9E0E-E42A-40B5-A3BB-9CB91B2009DC}" type="slidenum">
              <a:rPr kumimoji="0" lang="fr-FR" sz="2400" b="0" i="0" u="none" strike="noStrike" kern="1200" cap="none" spc="0" normalizeH="0" baseline="0" noProof="0">
                <a:ln>
                  <a:noFill/>
                </a:ln>
                <a:solidFill>
                  <a:prstClr val="black"/>
                </a:solidFill>
                <a:effectLst/>
                <a:uLnTx/>
                <a:uFillTx/>
                <a:latin typeface="Bouygues Read"/>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20</a:t>
            </a:fld>
            <a:endParaRPr kumimoji="0" lang="fr-FR" sz="2400" b="0" i="0" u="none" strike="noStrike" kern="1200" cap="none" spc="0" normalizeH="0" baseline="0" noProof="0">
              <a:ln>
                <a:noFill/>
              </a:ln>
              <a:solidFill>
                <a:prstClr val="black"/>
              </a:solidFill>
              <a:effectLst/>
              <a:uLnTx/>
              <a:uFillTx/>
              <a:latin typeface="Bouygues Read"/>
              <a:ea typeface="+mn-ea"/>
              <a:cs typeface="+mn-cs"/>
            </a:endParaRPr>
          </a:p>
        </p:txBody>
      </p:sp>
      <p:sp>
        <p:nvSpPr>
          <p:cNvPr id="5" name="ZoneTexte 4">
            <a:extLst>
              <a:ext uri="{FF2B5EF4-FFF2-40B4-BE49-F238E27FC236}">
                <a16:creationId xmlns:a16="http://schemas.microsoft.com/office/drawing/2014/main" id="{9DEDC411-FBAB-4843-B472-43D5EA94A075}"/>
              </a:ext>
            </a:extLst>
          </p:cNvPr>
          <p:cNvSpPr txBox="1"/>
          <p:nvPr/>
        </p:nvSpPr>
        <p:spPr>
          <a:xfrm>
            <a:off x="168894" y="134439"/>
            <a:ext cx="10369152"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23455E"/>
                </a:solidFill>
                <a:effectLst/>
                <a:uLnTx/>
                <a:uFillTx/>
                <a:latin typeface="Bouygues Read"/>
                <a:ea typeface="+mn-ea"/>
                <a:cs typeface="+mn-cs"/>
              </a:rPr>
              <a:t>Aider le Prospect/Client à valider ses commandes </a:t>
            </a:r>
            <a:r>
              <a:rPr kumimoji="0" lang="fr-FR" sz="2400" b="1" i="0" u="none" strike="noStrike" kern="1200" cap="none" spc="0" normalizeH="0" baseline="0" noProof="0" dirty="0">
                <a:ln>
                  <a:noFill/>
                </a:ln>
                <a:solidFill>
                  <a:srgbClr val="109DB9"/>
                </a:solidFill>
                <a:effectLst/>
                <a:uLnTx/>
                <a:uFillTx/>
                <a:latin typeface="Bouygues Read"/>
                <a:ea typeface="+mn-ea"/>
                <a:cs typeface="+mn-cs"/>
              </a:rPr>
              <a:t>box</a:t>
            </a:r>
          </a:p>
        </p:txBody>
      </p:sp>
      <p:sp>
        <p:nvSpPr>
          <p:cNvPr id="8" name="Rectangle : coins arrondis 7">
            <a:extLst>
              <a:ext uri="{FF2B5EF4-FFF2-40B4-BE49-F238E27FC236}">
                <a16:creationId xmlns:a16="http://schemas.microsoft.com/office/drawing/2014/main" id="{AE91F6FC-F3FF-2C34-762C-AFE601F697B6}"/>
              </a:ext>
            </a:extLst>
          </p:cNvPr>
          <p:cNvSpPr/>
          <p:nvPr/>
        </p:nvSpPr>
        <p:spPr>
          <a:xfrm>
            <a:off x="6126302" y="1397618"/>
            <a:ext cx="5967727" cy="674911"/>
          </a:xfrm>
          <a:prstGeom prst="roundRect">
            <a:avLst/>
          </a:prstGeom>
          <a:solidFill>
            <a:schemeClr val="bg1"/>
          </a:solidFill>
          <a:ln>
            <a:solidFill>
              <a:srgbClr val="1B3446"/>
            </a:solidFill>
          </a:ln>
          <a:effectLst>
            <a:outerShdw blurRad="50800" dist="50800" dir="5400000" algn="ctr" rotWithShape="0">
              <a:srgbClr val="52BF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Le client clique sur « Compte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srgbClr val="25465F"/>
                </a:solidFill>
                <a:effectLst/>
                <a:uLnTx/>
                <a:uFillTx/>
                <a:latin typeface="Bouygues Read"/>
                <a:ea typeface="+mn-ea"/>
                <a:cs typeface="+mn-cs"/>
              </a:rPr>
              <a:t>Le client clique sur mes commandes  </a:t>
            </a:r>
          </a:p>
        </p:txBody>
      </p:sp>
      <p:sp>
        <p:nvSpPr>
          <p:cNvPr id="9" name="Rectangle 8">
            <a:extLst>
              <a:ext uri="{FF2B5EF4-FFF2-40B4-BE49-F238E27FC236}">
                <a16:creationId xmlns:a16="http://schemas.microsoft.com/office/drawing/2014/main" id="{23EF8AFD-7536-9F99-E339-B2898825B0E1}"/>
              </a:ext>
            </a:extLst>
          </p:cNvPr>
          <p:cNvSpPr/>
          <p:nvPr/>
        </p:nvSpPr>
        <p:spPr>
          <a:xfrm>
            <a:off x="2556933" y="4572000"/>
            <a:ext cx="575734" cy="118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98" name="Picture 2">
            <a:extLst>
              <a:ext uri="{FF2B5EF4-FFF2-40B4-BE49-F238E27FC236}">
                <a16:creationId xmlns:a16="http://schemas.microsoft.com/office/drawing/2014/main" id="{C359873A-861D-01EE-B00C-F44685CC3B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462" y="1005038"/>
            <a:ext cx="3414424" cy="562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e 5">
            <a:extLst>
              <a:ext uri="{FF2B5EF4-FFF2-40B4-BE49-F238E27FC236}">
                <a16:creationId xmlns:a16="http://schemas.microsoft.com/office/drawing/2014/main" id="{C0EDCFF6-832A-D5A9-1CD8-E35FCE260E31}"/>
              </a:ext>
            </a:extLst>
          </p:cNvPr>
          <p:cNvGrpSpPr/>
          <p:nvPr/>
        </p:nvGrpSpPr>
        <p:grpSpPr>
          <a:xfrm>
            <a:off x="10810189" y="-855726"/>
            <a:ext cx="2383971" cy="2253343"/>
            <a:chOff x="10810189" y="-855726"/>
            <a:chExt cx="2383971" cy="2253343"/>
          </a:xfrm>
        </p:grpSpPr>
        <p:sp>
          <p:nvSpPr>
            <p:cNvPr id="7" name="Ellipse 6">
              <a:extLst>
                <a:ext uri="{FF2B5EF4-FFF2-40B4-BE49-F238E27FC236}">
                  <a16:creationId xmlns:a16="http://schemas.microsoft.com/office/drawing/2014/main" id="{EC0BC179-6B6E-8B1B-3A69-4A1BE7DC82E5}"/>
                </a:ext>
              </a:extLst>
            </p:cNvPr>
            <p:cNvSpPr/>
            <p:nvPr/>
          </p:nvSpPr>
          <p:spPr>
            <a:xfrm>
              <a:off x="10810189" y="-855726"/>
              <a:ext cx="2383971" cy="2253343"/>
            </a:xfrm>
            <a:prstGeom prst="ellipse">
              <a:avLst/>
            </a:prstGeom>
            <a:solidFill>
              <a:srgbClr val="109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2">
              <a:extLst>
                <a:ext uri="{FF2B5EF4-FFF2-40B4-BE49-F238E27FC236}">
                  <a16:creationId xmlns:a16="http://schemas.microsoft.com/office/drawing/2014/main" id="{2D358237-4526-8C1C-4C26-E95B8650AF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23136" y="179878"/>
              <a:ext cx="1075276" cy="43625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2448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FC6747B2-A2DC-5147-C624-F0CF9E601C44}"/>
              </a:ext>
            </a:extLst>
          </p:cNvPr>
          <p:cNvPicPr>
            <a:picLocks noChangeAspect="1"/>
          </p:cNvPicPr>
          <p:nvPr/>
        </p:nvPicPr>
        <p:blipFill>
          <a:blip r:embed="rId3"/>
          <a:stretch>
            <a:fillRect/>
          </a:stretch>
        </p:blipFill>
        <p:spPr>
          <a:xfrm>
            <a:off x="5680317" y="2874044"/>
            <a:ext cx="5724640" cy="3218967"/>
          </a:xfrm>
          <a:prstGeom prst="rect">
            <a:avLst/>
          </a:prstGeom>
        </p:spPr>
      </p:pic>
      <p:sp>
        <p:nvSpPr>
          <p:cNvPr id="44" name="Espace réservé de la date 1">
            <a:extLst>
              <a:ext uri="{FF2B5EF4-FFF2-40B4-BE49-F238E27FC236}">
                <a16:creationId xmlns:a16="http://schemas.microsoft.com/office/drawing/2014/main" id="{34B4F4EE-FF68-4453-9ECF-55533D07542B}"/>
              </a:ext>
            </a:extLst>
          </p:cNvPr>
          <p:cNvSpPr>
            <a:spLocks noGrp="1"/>
          </p:cNvSpPr>
          <p:nvPr>
            <p:ph type="dt" sz="half" idx="4294967295"/>
          </p:nvPr>
        </p:nvSpPr>
        <p:spPr>
          <a:xfrm>
            <a:off x="0" y="6618288"/>
            <a:ext cx="239713" cy="239712"/>
          </a:xfrm>
          <a:prstGeom prst="rect">
            <a:avLst/>
          </a:prstGeom>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133" b="0" i="0" u="none" strike="noStrike" kern="1200" cap="none" spc="0" normalizeH="0" baseline="0" noProof="0">
                <a:ln>
                  <a:noFill/>
                </a:ln>
                <a:solidFill>
                  <a:prstClr val="black"/>
                </a:solidFill>
                <a:effectLst/>
                <a:uLnTx/>
                <a:uFillTx/>
                <a:latin typeface="Bouygues Read"/>
                <a:ea typeface="+mn-ea"/>
                <a:cs typeface="+mn-cs"/>
              </a:rPr>
              <a:t>émetteur</a:t>
            </a:r>
          </a:p>
        </p:txBody>
      </p:sp>
      <p:sp>
        <p:nvSpPr>
          <p:cNvPr id="46" name="Espace réservé du numéro de diapositive 2">
            <a:extLst>
              <a:ext uri="{FF2B5EF4-FFF2-40B4-BE49-F238E27FC236}">
                <a16:creationId xmlns:a16="http://schemas.microsoft.com/office/drawing/2014/main" id="{D86F4BCF-C8EB-4644-A141-1D4341718F43}"/>
              </a:ext>
            </a:extLst>
          </p:cNvPr>
          <p:cNvSpPr txBox="1">
            <a:spLocks/>
          </p:cNvSpPr>
          <p:nvPr/>
        </p:nvSpPr>
        <p:spPr>
          <a:xfrm>
            <a:off x="0" y="0"/>
            <a:ext cx="0" cy="0"/>
          </a:xfr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fld id="{8F6C9E0E-E42A-40B5-A3BB-9CB91B2009DC}" type="slidenum">
              <a:rPr kumimoji="0" lang="fr-FR" sz="2400" b="0" i="0" u="none" strike="noStrike" kern="1200" cap="none" spc="0" normalizeH="0" baseline="0" noProof="0">
                <a:ln>
                  <a:noFill/>
                </a:ln>
                <a:solidFill>
                  <a:prstClr val="black"/>
                </a:solidFill>
                <a:effectLst/>
                <a:uLnTx/>
                <a:uFillTx/>
                <a:latin typeface="Bouygues Read"/>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21</a:t>
            </a:fld>
            <a:endParaRPr kumimoji="0" lang="fr-FR" sz="2400" b="0" i="0" u="none" strike="noStrike" kern="1200" cap="none" spc="0" normalizeH="0" baseline="0" noProof="0">
              <a:ln>
                <a:noFill/>
              </a:ln>
              <a:solidFill>
                <a:prstClr val="black"/>
              </a:solidFill>
              <a:effectLst/>
              <a:uLnTx/>
              <a:uFillTx/>
              <a:latin typeface="Bouygues Read"/>
              <a:ea typeface="+mn-ea"/>
              <a:cs typeface="+mn-cs"/>
            </a:endParaRPr>
          </a:p>
        </p:txBody>
      </p:sp>
      <p:sp>
        <p:nvSpPr>
          <p:cNvPr id="5" name="ZoneTexte 4">
            <a:extLst>
              <a:ext uri="{FF2B5EF4-FFF2-40B4-BE49-F238E27FC236}">
                <a16:creationId xmlns:a16="http://schemas.microsoft.com/office/drawing/2014/main" id="{9DEDC411-FBAB-4843-B472-43D5EA94A075}"/>
              </a:ext>
            </a:extLst>
          </p:cNvPr>
          <p:cNvSpPr txBox="1"/>
          <p:nvPr/>
        </p:nvSpPr>
        <p:spPr>
          <a:xfrm>
            <a:off x="168894" y="134439"/>
            <a:ext cx="10369152"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23455E"/>
                </a:solidFill>
                <a:effectLst/>
                <a:uLnTx/>
                <a:uFillTx/>
                <a:latin typeface="Bouygues Read"/>
                <a:ea typeface="+mn-ea"/>
                <a:cs typeface="+mn-cs"/>
              </a:rPr>
              <a:t>Aider le Prospect/Client à valider ses commandes </a:t>
            </a:r>
            <a:r>
              <a:rPr kumimoji="0" lang="fr-FR" sz="2400" b="1" i="0" u="none" strike="noStrike" kern="1200" cap="none" spc="0" normalizeH="0" baseline="0" noProof="0" dirty="0">
                <a:ln>
                  <a:noFill/>
                </a:ln>
                <a:solidFill>
                  <a:srgbClr val="109DB9"/>
                </a:solidFill>
                <a:effectLst/>
                <a:uLnTx/>
                <a:uFillTx/>
                <a:latin typeface="Bouygues Read"/>
                <a:ea typeface="+mn-ea"/>
                <a:cs typeface="+mn-cs"/>
              </a:rPr>
              <a:t>box</a:t>
            </a:r>
          </a:p>
        </p:txBody>
      </p:sp>
      <p:sp>
        <p:nvSpPr>
          <p:cNvPr id="8" name="Rectangle : coins arrondis 7">
            <a:extLst>
              <a:ext uri="{FF2B5EF4-FFF2-40B4-BE49-F238E27FC236}">
                <a16:creationId xmlns:a16="http://schemas.microsoft.com/office/drawing/2014/main" id="{AE91F6FC-F3FF-2C34-762C-AFE601F697B6}"/>
              </a:ext>
            </a:extLst>
          </p:cNvPr>
          <p:cNvSpPr/>
          <p:nvPr/>
        </p:nvSpPr>
        <p:spPr>
          <a:xfrm>
            <a:off x="5421086" y="1397617"/>
            <a:ext cx="6672943" cy="1029897"/>
          </a:xfrm>
          <a:prstGeom prst="roundRect">
            <a:avLst/>
          </a:prstGeom>
          <a:solidFill>
            <a:schemeClr val="bg1"/>
          </a:solidFill>
          <a:ln>
            <a:solidFill>
              <a:srgbClr val="1B3446"/>
            </a:solidFill>
          </a:ln>
          <a:effectLst>
            <a:outerShdw blurRad="50800" dist="50800" dir="5400000" algn="ctr" rotWithShape="0">
              <a:srgbClr val="52BF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Le client clique sur « Compte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Le client clique sur mes commandes</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srgbClr val="25465F"/>
                </a:solidFill>
                <a:effectLst/>
                <a:uLnTx/>
                <a:uFillTx/>
                <a:latin typeface="Bouygues Read"/>
                <a:ea typeface="+mn-ea"/>
                <a:cs typeface="+mn-cs"/>
              </a:rPr>
              <a:t>Le client clique sur commandes passées sur le site internet ou par téléphone  </a:t>
            </a:r>
          </a:p>
        </p:txBody>
      </p:sp>
      <p:sp>
        <p:nvSpPr>
          <p:cNvPr id="9" name="Rectangle 8">
            <a:extLst>
              <a:ext uri="{FF2B5EF4-FFF2-40B4-BE49-F238E27FC236}">
                <a16:creationId xmlns:a16="http://schemas.microsoft.com/office/drawing/2014/main" id="{23EF8AFD-7536-9F99-E339-B2898825B0E1}"/>
              </a:ext>
            </a:extLst>
          </p:cNvPr>
          <p:cNvSpPr/>
          <p:nvPr/>
        </p:nvSpPr>
        <p:spPr>
          <a:xfrm>
            <a:off x="2556933" y="4572000"/>
            <a:ext cx="575734" cy="118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Image 2">
            <a:extLst>
              <a:ext uri="{FF2B5EF4-FFF2-40B4-BE49-F238E27FC236}">
                <a16:creationId xmlns:a16="http://schemas.microsoft.com/office/drawing/2014/main" id="{40938B23-6787-2C12-165F-8F1185C5FEC2}"/>
              </a:ext>
            </a:extLst>
          </p:cNvPr>
          <p:cNvPicPr>
            <a:picLocks noChangeAspect="1"/>
          </p:cNvPicPr>
          <p:nvPr/>
        </p:nvPicPr>
        <p:blipFill>
          <a:blip r:embed="rId4"/>
          <a:stretch>
            <a:fillRect/>
          </a:stretch>
        </p:blipFill>
        <p:spPr>
          <a:xfrm>
            <a:off x="617612" y="925322"/>
            <a:ext cx="3878188" cy="5800919"/>
          </a:xfrm>
          <a:prstGeom prst="rect">
            <a:avLst/>
          </a:prstGeom>
        </p:spPr>
      </p:pic>
      <p:grpSp>
        <p:nvGrpSpPr>
          <p:cNvPr id="6" name="Groupe 5">
            <a:extLst>
              <a:ext uri="{FF2B5EF4-FFF2-40B4-BE49-F238E27FC236}">
                <a16:creationId xmlns:a16="http://schemas.microsoft.com/office/drawing/2014/main" id="{03CDB452-462A-8120-644D-0EECCC09D14A}"/>
              </a:ext>
            </a:extLst>
          </p:cNvPr>
          <p:cNvGrpSpPr/>
          <p:nvPr/>
        </p:nvGrpSpPr>
        <p:grpSpPr>
          <a:xfrm>
            <a:off x="10810189" y="-855726"/>
            <a:ext cx="2383971" cy="2253343"/>
            <a:chOff x="10810189" y="-855726"/>
            <a:chExt cx="2383971" cy="2253343"/>
          </a:xfrm>
        </p:grpSpPr>
        <p:sp>
          <p:nvSpPr>
            <p:cNvPr id="7" name="Ellipse 6">
              <a:extLst>
                <a:ext uri="{FF2B5EF4-FFF2-40B4-BE49-F238E27FC236}">
                  <a16:creationId xmlns:a16="http://schemas.microsoft.com/office/drawing/2014/main" id="{86FA9966-2363-4CEE-C807-E7616E233810}"/>
                </a:ext>
              </a:extLst>
            </p:cNvPr>
            <p:cNvSpPr/>
            <p:nvPr/>
          </p:nvSpPr>
          <p:spPr>
            <a:xfrm>
              <a:off x="10810189" y="-855726"/>
              <a:ext cx="2383971" cy="2253343"/>
            </a:xfrm>
            <a:prstGeom prst="ellipse">
              <a:avLst/>
            </a:prstGeom>
            <a:solidFill>
              <a:srgbClr val="109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2">
              <a:extLst>
                <a:ext uri="{FF2B5EF4-FFF2-40B4-BE49-F238E27FC236}">
                  <a16:creationId xmlns:a16="http://schemas.microsoft.com/office/drawing/2014/main" id="{A33533CE-ADC4-83A8-2CDD-7206266F16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23136" y="179878"/>
              <a:ext cx="1075276" cy="43625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0452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FC6747B2-A2DC-5147-C624-F0CF9E601C44}"/>
              </a:ext>
            </a:extLst>
          </p:cNvPr>
          <p:cNvPicPr>
            <a:picLocks noChangeAspect="1"/>
          </p:cNvPicPr>
          <p:nvPr/>
        </p:nvPicPr>
        <p:blipFill>
          <a:blip r:embed="rId3"/>
          <a:stretch>
            <a:fillRect/>
          </a:stretch>
        </p:blipFill>
        <p:spPr>
          <a:xfrm>
            <a:off x="5680317" y="2874044"/>
            <a:ext cx="5724640" cy="3218967"/>
          </a:xfrm>
          <a:prstGeom prst="rect">
            <a:avLst/>
          </a:prstGeom>
        </p:spPr>
      </p:pic>
      <p:sp>
        <p:nvSpPr>
          <p:cNvPr id="44" name="Espace réservé de la date 1">
            <a:extLst>
              <a:ext uri="{FF2B5EF4-FFF2-40B4-BE49-F238E27FC236}">
                <a16:creationId xmlns:a16="http://schemas.microsoft.com/office/drawing/2014/main" id="{34B4F4EE-FF68-4453-9ECF-55533D07542B}"/>
              </a:ext>
            </a:extLst>
          </p:cNvPr>
          <p:cNvSpPr>
            <a:spLocks noGrp="1"/>
          </p:cNvSpPr>
          <p:nvPr>
            <p:ph type="dt" sz="half" idx="4294967295"/>
          </p:nvPr>
        </p:nvSpPr>
        <p:spPr>
          <a:xfrm>
            <a:off x="0" y="6618288"/>
            <a:ext cx="239713" cy="239712"/>
          </a:xfrm>
          <a:prstGeom prst="rect">
            <a:avLst/>
          </a:prstGeom>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133" b="0" i="0" u="none" strike="noStrike" kern="1200" cap="none" spc="0" normalizeH="0" baseline="0" noProof="0">
                <a:ln>
                  <a:noFill/>
                </a:ln>
                <a:solidFill>
                  <a:prstClr val="black"/>
                </a:solidFill>
                <a:effectLst/>
                <a:uLnTx/>
                <a:uFillTx/>
                <a:latin typeface="Bouygues Read"/>
                <a:ea typeface="+mn-ea"/>
                <a:cs typeface="+mn-cs"/>
              </a:rPr>
              <a:t>émetteur</a:t>
            </a:r>
          </a:p>
        </p:txBody>
      </p:sp>
      <p:sp>
        <p:nvSpPr>
          <p:cNvPr id="46" name="Espace réservé du numéro de diapositive 2">
            <a:extLst>
              <a:ext uri="{FF2B5EF4-FFF2-40B4-BE49-F238E27FC236}">
                <a16:creationId xmlns:a16="http://schemas.microsoft.com/office/drawing/2014/main" id="{D86F4BCF-C8EB-4644-A141-1D4341718F43}"/>
              </a:ext>
            </a:extLst>
          </p:cNvPr>
          <p:cNvSpPr txBox="1">
            <a:spLocks/>
          </p:cNvSpPr>
          <p:nvPr/>
        </p:nvSpPr>
        <p:spPr>
          <a:xfrm>
            <a:off x="0" y="0"/>
            <a:ext cx="0" cy="0"/>
          </a:xfr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fld id="{8F6C9E0E-E42A-40B5-A3BB-9CB91B2009DC}" type="slidenum">
              <a:rPr kumimoji="0" lang="fr-FR" sz="2400" b="0" i="0" u="none" strike="noStrike" kern="1200" cap="none" spc="0" normalizeH="0" baseline="0" noProof="0">
                <a:ln>
                  <a:noFill/>
                </a:ln>
                <a:solidFill>
                  <a:prstClr val="black"/>
                </a:solidFill>
                <a:effectLst/>
                <a:uLnTx/>
                <a:uFillTx/>
                <a:latin typeface="Bouygues Read"/>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22</a:t>
            </a:fld>
            <a:endParaRPr kumimoji="0" lang="fr-FR" sz="2400" b="0" i="0" u="none" strike="noStrike" kern="1200" cap="none" spc="0" normalizeH="0" baseline="0" noProof="0">
              <a:ln>
                <a:noFill/>
              </a:ln>
              <a:solidFill>
                <a:prstClr val="black"/>
              </a:solidFill>
              <a:effectLst/>
              <a:uLnTx/>
              <a:uFillTx/>
              <a:latin typeface="Bouygues Read"/>
              <a:ea typeface="+mn-ea"/>
              <a:cs typeface="+mn-cs"/>
            </a:endParaRPr>
          </a:p>
        </p:txBody>
      </p:sp>
      <p:sp>
        <p:nvSpPr>
          <p:cNvPr id="5" name="ZoneTexte 4">
            <a:extLst>
              <a:ext uri="{FF2B5EF4-FFF2-40B4-BE49-F238E27FC236}">
                <a16:creationId xmlns:a16="http://schemas.microsoft.com/office/drawing/2014/main" id="{9DEDC411-FBAB-4843-B472-43D5EA94A075}"/>
              </a:ext>
            </a:extLst>
          </p:cNvPr>
          <p:cNvSpPr txBox="1"/>
          <p:nvPr/>
        </p:nvSpPr>
        <p:spPr>
          <a:xfrm>
            <a:off x="168894" y="134439"/>
            <a:ext cx="10369152"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23455E"/>
                </a:solidFill>
                <a:effectLst/>
                <a:uLnTx/>
                <a:uFillTx/>
                <a:latin typeface="Bouygues Read"/>
                <a:ea typeface="+mn-ea"/>
                <a:cs typeface="+mn-cs"/>
              </a:rPr>
              <a:t>Aider le Prospect/Client à valider ses commandes </a:t>
            </a:r>
            <a:r>
              <a:rPr kumimoji="0" lang="fr-FR" sz="2400" b="1" i="0" u="none" strike="noStrike" kern="1200" cap="none" spc="0" normalizeH="0" baseline="0" noProof="0" dirty="0">
                <a:ln>
                  <a:noFill/>
                </a:ln>
                <a:solidFill>
                  <a:srgbClr val="109DB9"/>
                </a:solidFill>
                <a:effectLst/>
                <a:uLnTx/>
                <a:uFillTx/>
                <a:latin typeface="Bouygues Read"/>
                <a:ea typeface="+mn-ea"/>
                <a:cs typeface="+mn-cs"/>
              </a:rPr>
              <a:t>box</a:t>
            </a:r>
          </a:p>
        </p:txBody>
      </p:sp>
      <p:sp>
        <p:nvSpPr>
          <p:cNvPr id="8" name="Rectangle : coins arrondis 7">
            <a:extLst>
              <a:ext uri="{FF2B5EF4-FFF2-40B4-BE49-F238E27FC236}">
                <a16:creationId xmlns:a16="http://schemas.microsoft.com/office/drawing/2014/main" id="{AE91F6FC-F3FF-2C34-762C-AFE601F697B6}"/>
              </a:ext>
            </a:extLst>
          </p:cNvPr>
          <p:cNvSpPr/>
          <p:nvPr/>
        </p:nvSpPr>
        <p:spPr>
          <a:xfrm>
            <a:off x="4724400" y="1397617"/>
            <a:ext cx="7369629" cy="1345583"/>
          </a:xfrm>
          <a:prstGeom prst="roundRect">
            <a:avLst/>
          </a:prstGeom>
          <a:solidFill>
            <a:schemeClr val="bg1"/>
          </a:solidFill>
          <a:ln>
            <a:solidFill>
              <a:srgbClr val="1B3446"/>
            </a:solidFill>
          </a:ln>
          <a:effectLst>
            <a:outerShdw blurRad="50800" dist="50800" dir="5400000" algn="ctr" rotWithShape="0">
              <a:srgbClr val="52BF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Le client clique sur « Compte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Le client clique sur mes commandes</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Le client clique sur commandes passées sur le site internet ou par téléphone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srgbClr val="25465F"/>
                </a:solidFill>
                <a:effectLst/>
                <a:uLnTx/>
                <a:uFillTx/>
                <a:latin typeface="Bouygues Read"/>
                <a:ea typeface="+mn-ea"/>
                <a:cs typeface="+mn-cs"/>
              </a:rPr>
              <a:t>Le client clique sur « planifier RDV »</a:t>
            </a:r>
          </a:p>
        </p:txBody>
      </p:sp>
      <p:sp>
        <p:nvSpPr>
          <p:cNvPr id="9" name="Rectangle 8">
            <a:extLst>
              <a:ext uri="{FF2B5EF4-FFF2-40B4-BE49-F238E27FC236}">
                <a16:creationId xmlns:a16="http://schemas.microsoft.com/office/drawing/2014/main" id="{23EF8AFD-7536-9F99-E339-B2898825B0E1}"/>
              </a:ext>
            </a:extLst>
          </p:cNvPr>
          <p:cNvSpPr/>
          <p:nvPr/>
        </p:nvSpPr>
        <p:spPr>
          <a:xfrm>
            <a:off x="2556933" y="4572000"/>
            <a:ext cx="575734" cy="118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e 5">
            <a:extLst>
              <a:ext uri="{FF2B5EF4-FFF2-40B4-BE49-F238E27FC236}">
                <a16:creationId xmlns:a16="http://schemas.microsoft.com/office/drawing/2014/main" id="{03CDB452-462A-8120-644D-0EECCC09D14A}"/>
              </a:ext>
            </a:extLst>
          </p:cNvPr>
          <p:cNvGrpSpPr/>
          <p:nvPr/>
        </p:nvGrpSpPr>
        <p:grpSpPr>
          <a:xfrm>
            <a:off x="10810189" y="-855726"/>
            <a:ext cx="2383971" cy="2253343"/>
            <a:chOff x="10810189" y="-855726"/>
            <a:chExt cx="2383971" cy="2253343"/>
          </a:xfrm>
        </p:grpSpPr>
        <p:sp>
          <p:nvSpPr>
            <p:cNvPr id="7" name="Ellipse 6">
              <a:extLst>
                <a:ext uri="{FF2B5EF4-FFF2-40B4-BE49-F238E27FC236}">
                  <a16:creationId xmlns:a16="http://schemas.microsoft.com/office/drawing/2014/main" id="{86FA9966-2363-4CEE-C807-E7616E233810}"/>
                </a:ext>
              </a:extLst>
            </p:cNvPr>
            <p:cNvSpPr/>
            <p:nvPr/>
          </p:nvSpPr>
          <p:spPr>
            <a:xfrm>
              <a:off x="10810189" y="-855726"/>
              <a:ext cx="2383971" cy="2253343"/>
            </a:xfrm>
            <a:prstGeom prst="ellipse">
              <a:avLst/>
            </a:prstGeom>
            <a:solidFill>
              <a:srgbClr val="109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2">
              <a:extLst>
                <a:ext uri="{FF2B5EF4-FFF2-40B4-BE49-F238E27FC236}">
                  <a16:creationId xmlns:a16="http://schemas.microsoft.com/office/drawing/2014/main" id="{A33533CE-ADC4-83A8-2CDD-7206266F16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3136" y="179878"/>
              <a:ext cx="1075276" cy="436255"/>
            </a:xfrm>
            <a:prstGeom prst="rect">
              <a:avLst/>
            </a:prstGeom>
            <a:noFill/>
            <a:extLst>
              <a:ext uri="{909E8E84-426E-40DD-AFC4-6F175D3DCCD1}">
                <a14:hiddenFill xmlns:a14="http://schemas.microsoft.com/office/drawing/2010/main">
                  <a:solidFill>
                    <a:srgbClr val="FFFFFF"/>
                  </a:solidFill>
                </a14:hiddenFill>
              </a:ext>
            </a:extLst>
          </p:spPr>
        </p:pic>
      </p:grpSp>
      <p:pic>
        <p:nvPicPr>
          <p:cNvPr id="16386" name="Picture 2">
            <a:extLst>
              <a:ext uri="{FF2B5EF4-FFF2-40B4-BE49-F238E27FC236}">
                <a16:creationId xmlns:a16="http://schemas.microsoft.com/office/drawing/2014/main" id="{1CFD6D13-AD60-9BA6-E751-50E9F896C0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065" y="616133"/>
            <a:ext cx="2876506" cy="5703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phique 2" descr="Avertissement avec un remplissage uni">
            <a:extLst>
              <a:ext uri="{FF2B5EF4-FFF2-40B4-BE49-F238E27FC236}">
                <a16:creationId xmlns:a16="http://schemas.microsoft.com/office/drawing/2014/main" id="{C581BA46-A4C8-7BB4-2CAF-B2F2B7EE2AA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67200" y="5635811"/>
            <a:ext cx="914400" cy="914400"/>
          </a:xfrm>
          <a:prstGeom prst="rect">
            <a:avLst/>
          </a:prstGeom>
        </p:spPr>
      </p:pic>
      <p:pic>
        <p:nvPicPr>
          <p:cNvPr id="14" name="Image 13">
            <a:extLst>
              <a:ext uri="{FF2B5EF4-FFF2-40B4-BE49-F238E27FC236}">
                <a16:creationId xmlns:a16="http://schemas.microsoft.com/office/drawing/2014/main" id="{255DBB4C-3A40-6C39-753A-91DAB9868F9A}"/>
              </a:ext>
            </a:extLst>
          </p:cNvPr>
          <p:cNvPicPr>
            <a:picLocks noChangeAspect="1"/>
          </p:cNvPicPr>
          <p:nvPr/>
        </p:nvPicPr>
        <p:blipFill>
          <a:blip r:embed="rId8"/>
          <a:stretch>
            <a:fillRect/>
          </a:stretch>
        </p:blipFill>
        <p:spPr>
          <a:xfrm>
            <a:off x="5120641" y="5234152"/>
            <a:ext cx="7071360" cy="1499979"/>
          </a:xfrm>
          <a:prstGeom prst="rect">
            <a:avLst/>
          </a:prstGeom>
        </p:spPr>
      </p:pic>
      <p:sp>
        <p:nvSpPr>
          <p:cNvPr id="15" name="Rectangle 14">
            <a:extLst>
              <a:ext uri="{FF2B5EF4-FFF2-40B4-BE49-F238E27FC236}">
                <a16:creationId xmlns:a16="http://schemas.microsoft.com/office/drawing/2014/main" id="{25CACFF8-C2ED-1539-E962-336FA55BCC4F}"/>
              </a:ext>
            </a:extLst>
          </p:cNvPr>
          <p:cNvSpPr/>
          <p:nvPr/>
        </p:nvSpPr>
        <p:spPr>
          <a:xfrm>
            <a:off x="5434149" y="5730240"/>
            <a:ext cx="5904411" cy="677197"/>
          </a:xfrm>
          <a:prstGeom prst="rect">
            <a:avLst/>
          </a:prstGeom>
          <a:solidFill>
            <a:srgbClr val="EAF5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6850367A-3BB6-C406-E728-7A5C63D4D078}"/>
              </a:ext>
            </a:extLst>
          </p:cNvPr>
          <p:cNvSpPr txBox="1"/>
          <p:nvPr/>
        </p:nvSpPr>
        <p:spPr>
          <a:xfrm>
            <a:off x="5266700" y="6053162"/>
            <a:ext cx="6505303" cy="246221"/>
          </a:xfrm>
          <a:prstGeom prst="rect">
            <a:avLst/>
          </a:prstGeom>
          <a:solidFill>
            <a:srgbClr val="EAF5F7"/>
          </a:solidFill>
        </p:spPr>
        <p:txBody>
          <a:bodyPr wrap="square" rtlCol="0">
            <a:spAutoFit/>
          </a:bodyPr>
          <a:lstStyle/>
          <a:p>
            <a:r>
              <a:rPr lang="fr-FR" sz="1000" dirty="0">
                <a:solidFill>
                  <a:srgbClr val="1A415B"/>
                </a:solidFill>
                <a:latin typeface="Bouygues Read" pitchFamily="50" charset="0"/>
              </a:rPr>
              <a:t>Vous disposez </a:t>
            </a:r>
            <a:r>
              <a:rPr lang="fr-FR" sz="1000" b="1" dirty="0">
                <a:solidFill>
                  <a:srgbClr val="1A415B"/>
                </a:solidFill>
                <a:latin typeface="Bouygues Read" pitchFamily="50" charset="0"/>
              </a:rPr>
              <a:t>de 45 minutes </a:t>
            </a:r>
            <a:r>
              <a:rPr lang="fr-FR" sz="1000" dirty="0">
                <a:solidFill>
                  <a:srgbClr val="1A415B"/>
                </a:solidFill>
                <a:latin typeface="Bouygues Read" pitchFamily="50" charset="0"/>
              </a:rPr>
              <a:t>pour payer votre commande, afin de confirmer votre rendez vous </a:t>
            </a:r>
          </a:p>
        </p:txBody>
      </p:sp>
      <p:sp>
        <p:nvSpPr>
          <p:cNvPr id="4" name="ZoneTexte 3">
            <a:extLst>
              <a:ext uri="{FF2B5EF4-FFF2-40B4-BE49-F238E27FC236}">
                <a16:creationId xmlns:a16="http://schemas.microsoft.com/office/drawing/2014/main" id="{94198FE1-DB53-5742-2B66-C4535C76B88D}"/>
              </a:ext>
            </a:extLst>
          </p:cNvPr>
          <p:cNvSpPr txBox="1"/>
          <p:nvPr/>
        </p:nvSpPr>
        <p:spPr>
          <a:xfrm>
            <a:off x="5632379" y="5752225"/>
            <a:ext cx="6505303" cy="246221"/>
          </a:xfrm>
          <a:prstGeom prst="rect">
            <a:avLst/>
          </a:prstGeom>
          <a:solidFill>
            <a:srgbClr val="EAF5F7"/>
          </a:solidFill>
        </p:spPr>
        <p:txBody>
          <a:bodyPr wrap="square" rtlCol="0">
            <a:spAutoFit/>
          </a:bodyPr>
          <a:lstStyle/>
          <a:p>
            <a:r>
              <a:rPr lang="fr-FR" sz="1000" b="1" dirty="0">
                <a:solidFill>
                  <a:srgbClr val="1A415B"/>
                </a:solidFill>
                <a:latin typeface="Bouygues Read" pitchFamily="50" charset="0"/>
              </a:rPr>
              <a:t>Votre rendez-vous n’est pas encore validé !</a:t>
            </a:r>
          </a:p>
        </p:txBody>
      </p:sp>
      <p:pic>
        <p:nvPicPr>
          <p:cNvPr id="12" name="Graphique 11" descr="Informations avec un remplissage uni">
            <a:extLst>
              <a:ext uri="{FF2B5EF4-FFF2-40B4-BE49-F238E27FC236}">
                <a16:creationId xmlns:a16="http://schemas.microsoft.com/office/drawing/2014/main" id="{832B8DFE-B363-1DF9-1FEE-E594E8ABFFB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66700" y="5600590"/>
            <a:ext cx="474576" cy="474576"/>
          </a:xfrm>
          <a:prstGeom prst="rect">
            <a:avLst/>
          </a:prstGeom>
        </p:spPr>
      </p:pic>
    </p:spTree>
    <p:extLst>
      <p:ext uri="{BB962C8B-B14F-4D97-AF65-F5344CB8AC3E}">
        <p14:creationId xmlns:p14="http://schemas.microsoft.com/office/powerpoint/2010/main" val="100196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FC6747B2-A2DC-5147-C624-F0CF9E601C44}"/>
              </a:ext>
            </a:extLst>
          </p:cNvPr>
          <p:cNvPicPr>
            <a:picLocks noChangeAspect="1"/>
          </p:cNvPicPr>
          <p:nvPr/>
        </p:nvPicPr>
        <p:blipFill>
          <a:blip r:embed="rId3"/>
          <a:stretch>
            <a:fillRect/>
          </a:stretch>
        </p:blipFill>
        <p:spPr>
          <a:xfrm>
            <a:off x="5680317" y="2874044"/>
            <a:ext cx="5724640" cy="3218967"/>
          </a:xfrm>
          <a:prstGeom prst="rect">
            <a:avLst/>
          </a:prstGeom>
        </p:spPr>
      </p:pic>
      <p:sp>
        <p:nvSpPr>
          <p:cNvPr id="44" name="Espace réservé de la date 1">
            <a:extLst>
              <a:ext uri="{FF2B5EF4-FFF2-40B4-BE49-F238E27FC236}">
                <a16:creationId xmlns:a16="http://schemas.microsoft.com/office/drawing/2014/main" id="{34B4F4EE-FF68-4453-9ECF-55533D07542B}"/>
              </a:ext>
            </a:extLst>
          </p:cNvPr>
          <p:cNvSpPr>
            <a:spLocks noGrp="1"/>
          </p:cNvSpPr>
          <p:nvPr>
            <p:ph type="dt" sz="half" idx="4294967295"/>
          </p:nvPr>
        </p:nvSpPr>
        <p:spPr>
          <a:xfrm>
            <a:off x="0" y="6618288"/>
            <a:ext cx="239713" cy="239712"/>
          </a:xfrm>
          <a:prstGeom prst="rect">
            <a:avLst/>
          </a:prstGeom>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133" b="0" i="0" u="none" strike="noStrike" kern="1200" cap="none" spc="0" normalizeH="0" baseline="0" noProof="0">
                <a:ln>
                  <a:noFill/>
                </a:ln>
                <a:solidFill>
                  <a:prstClr val="black"/>
                </a:solidFill>
                <a:effectLst/>
                <a:uLnTx/>
                <a:uFillTx/>
                <a:latin typeface="Bouygues Read"/>
                <a:ea typeface="+mn-ea"/>
                <a:cs typeface="+mn-cs"/>
              </a:rPr>
              <a:t>émetteur</a:t>
            </a:r>
          </a:p>
        </p:txBody>
      </p:sp>
      <p:sp>
        <p:nvSpPr>
          <p:cNvPr id="46" name="Espace réservé du numéro de diapositive 2">
            <a:extLst>
              <a:ext uri="{FF2B5EF4-FFF2-40B4-BE49-F238E27FC236}">
                <a16:creationId xmlns:a16="http://schemas.microsoft.com/office/drawing/2014/main" id="{D86F4BCF-C8EB-4644-A141-1D4341718F43}"/>
              </a:ext>
            </a:extLst>
          </p:cNvPr>
          <p:cNvSpPr txBox="1">
            <a:spLocks/>
          </p:cNvSpPr>
          <p:nvPr/>
        </p:nvSpPr>
        <p:spPr>
          <a:xfrm>
            <a:off x="0" y="0"/>
            <a:ext cx="0" cy="0"/>
          </a:xfr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fld id="{8F6C9E0E-E42A-40B5-A3BB-9CB91B2009DC}" type="slidenum">
              <a:rPr kumimoji="0" lang="fr-FR" sz="2400" b="0" i="0" u="none" strike="noStrike" kern="1200" cap="none" spc="0" normalizeH="0" baseline="0" noProof="0">
                <a:ln>
                  <a:noFill/>
                </a:ln>
                <a:solidFill>
                  <a:prstClr val="black"/>
                </a:solidFill>
                <a:effectLst/>
                <a:uLnTx/>
                <a:uFillTx/>
                <a:latin typeface="Bouygues Read"/>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23</a:t>
            </a:fld>
            <a:endParaRPr kumimoji="0" lang="fr-FR" sz="2400" b="0" i="0" u="none" strike="noStrike" kern="1200" cap="none" spc="0" normalizeH="0" baseline="0" noProof="0">
              <a:ln>
                <a:noFill/>
              </a:ln>
              <a:solidFill>
                <a:prstClr val="black"/>
              </a:solidFill>
              <a:effectLst/>
              <a:uLnTx/>
              <a:uFillTx/>
              <a:latin typeface="Bouygues Read"/>
              <a:ea typeface="+mn-ea"/>
              <a:cs typeface="+mn-cs"/>
            </a:endParaRPr>
          </a:p>
        </p:txBody>
      </p:sp>
      <p:sp>
        <p:nvSpPr>
          <p:cNvPr id="5" name="ZoneTexte 4">
            <a:extLst>
              <a:ext uri="{FF2B5EF4-FFF2-40B4-BE49-F238E27FC236}">
                <a16:creationId xmlns:a16="http://schemas.microsoft.com/office/drawing/2014/main" id="{9DEDC411-FBAB-4843-B472-43D5EA94A075}"/>
              </a:ext>
            </a:extLst>
          </p:cNvPr>
          <p:cNvSpPr txBox="1"/>
          <p:nvPr/>
        </p:nvSpPr>
        <p:spPr>
          <a:xfrm>
            <a:off x="168894" y="134439"/>
            <a:ext cx="10369152"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23455E"/>
                </a:solidFill>
                <a:effectLst/>
                <a:uLnTx/>
                <a:uFillTx/>
                <a:latin typeface="Bouygues Read"/>
                <a:ea typeface="+mn-ea"/>
                <a:cs typeface="+mn-cs"/>
              </a:rPr>
              <a:t>Aider le Prospect/Client à valider ses commandes </a:t>
            </a:r>
            <a:r>
              <a:rPr kumimoji="0" lang="fr-FR" sz="2400" b="1" i="0" u="none" strike="noStrike" kern="1200" cap="none" spc="0" normalizeH="0" baseline="0" noProof="0" dirty="0">
                <a:ln>
                  <a:noFill/>
                </a:ln>
                <a:solidFill>
                  <a:srgbClr val="109DB9"/>
                </a:solidFill>
                <a:effectLst/>
                <a:uLnTx/>
                <a:uFillTx/>
                <a:latin typeface="Bouygues Read"/>
                <a:ea typeface="+mn-ea"/>
                <a:cs typeface="+mn-cs"/>
              </a:rPr>
              <a:t>box</a:t>
            </a:r>
          </a:p>
        </p:txBody>
      </p:sp>
      <p:sp>
        <p:nvSpPr>
          <p:cNvPr id="8" name="Rectangle : coins arrondis 7">
            <a:extLst>
              <a:ext uri="{FF2B5EF4-FFF2-40B4-BE49-F238E27FC236}">
                <a16:creationId xmlns:a16="http://schemas.microsoft.com/office/drawing/2014/main" id="{AE91F6FC-F3FF-2C34-762C-AFE601F697B6}"/>
              </a:ext>
            </a:extLst>
          </p:cNvPr>
          <p:cNvSpPr/>
          <p:nvPr/>
        </p:nvSpPr>
        <p:spPr>
          <a:xfrm>
            <a:off x="4724400" y="1397617"/>
            <a:ext cx="7369629" cy="1639497"/>
          </a:xfrm>
          <a:prstGeom prst="roundRect">
            <a:avLst/>
          </a:prstGeom>
          <a:solidFill>
            <a:schemeClr val="bg1"/>
          </a:solidFill>
          <a:ln>
            <a:solidFill>
              <a:srgbClr val="1B3446"/>
            </a:solidFill>
          </a:ln>
          <a:effectLst>
            <a:outerShdw blurRad="50800" dist="50800" dir="5400000" algn="ctr" rotWithShape="0">
              <a:srgbClr val="52BF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Le client clique sur « Compte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Le client clique sur mes commandes</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Le client clique sur commandes passées sur le site internet ou par téléphone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Le client clique sur « planifier RDV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srgbClr val="25465F"/>
                </a:solidFill>
                <a:effectLst/>
                <a:uLnTx/>
                <a:uFillTx/>
                <a:latin typeface="Bouygues Read"/>
                <a:ea typeface="+mn-ea"/>
                <a:cs typeface="+mn-cs"/>
              </a:rPr>
              <a:t>Le client choisit le jour et l’heure de son RDV d’installation Fibre</a:t>
            </a:r>
          </a:p>
        </p:txBody>
      </p:sp>
      <p:sp>
        <p:nvSpPr>
          <p:cNvPr id="9" name="Rectangle 8">
            <a:extLst>
              <a:ext uri="{FF2B5EF4-FFF2-40B4-BE49-F238E27FC236}">
                <a16:creationId xmlns:a16="http://schemas.microsoft.com/office/drawing/2014/main" id="{23EF8AFD-7536-9F99-E339-B2898825B0E1}"/>
              </a:ext>
            </a:extLst>
          </p:cNvPr>
          <p:cNvSpPr/>
          <p:nvPr/>
        </p:nvSpPr>
        <p:spPr>
          <a:xfrm>
            <a:off x="2556933" y="4572000"/>
            <a:ext cx="575734" cy="118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e 5">
            <a:extLst>
              <a:ext uri="{FF2B5EF4-FFF2-40B4-BE49-F238E27FC236}">
                <a16:creationId xmlns:a16="http://schemas.microsoft.com/office/drawing/2014/main" id="{03CDB452-462A-8120-644D-0EECCC09D14A}"/>
              </a:ext>
            </a:extLst>
          </p:cNvPr>
          <p:cNvGrpSpPr/>
          <p:nvPr/>
        </p:nvGrpSpPr>
        <p:grpSpPr>
          <a:xfrm>
            <a:off x="10810189" y="-855726"/>
            <a:ext cx="2383971" cy="2253343"/>
            <a:chOff x="10810189" y="-855726"/>
            <a:chExt cx="2383971" cy="2253343"/>
          </a:xfrm>
        </p:grpSpPr>
        <p:sp>
          <p:nvSpPr>
            <p:cNvPr id="7" name="Ellipse 6">
              <a:extLst>
                <a:ext uri="{FF2B5EF4-FFF2-40B4-BE49-F238E27FC236}">
                  <a16:creationId xmlns:a16="http://schemas.microsoft.com/office/drawing/2014/main" id="{86FA9966-2363-4CEE-C807-E7616E233810}"/>
                </a:ext>
              </a:extLst>
            </p:cNvPr>
            <p:cNvSpPr/>
            <p:nvPr/>
          </p:nvSpPr>
          <p:spPr>
            <a:xfrm>
              <a:off x="10810189" y="-855726"/>
              <a:ext cx="2383971" cy="2253343"/>
            </a:xfrm>
            <a:prstGeom prst="ellipse">
              <a:avLst/>
            </a:prstGeom>
            <a:solidFill>
              <a:srgbClr val="109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2">
              <a:extLst>
                <a:ext uri="{FF2B5EF4-FFF2-40B4-BE49-F238E27FC236}">
                  <a16:creationId xmlns:a16="http://schemas.microsoft.com/office/drawing/2014/main" id="{A33533CE-ADC4-83A8-2CDD-7206266F16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3136" y="179878"/>
              <a:ext cx="1075276" cy="436255"/>
            </a:xfrm>
            <a:prstGeom prst="rect">
              <a:avLst/>
            </a:prstGeom>
            <a:noFill/>
            <a:extLst>
              <a:ext uri="{909E8E84-426E-40DD-AFC4-6F175D3DCCD1}">
                <a14:hiddenFill xmlns:a14="http://schemas.microsoft.com/office/drawing/2010/main">
                  <a:solidFill>
                    <a:srgbClr val="FFFFFF"/>
                  </a:solidFill>
                </a14:hiddenFill>
              </a:ext>
            </a:extLst>
          </p:spPr>
        </p:pic>
      </p:grpSp>
      <p:pic>
        <p:nvPicPr>
          <p:cNvPr id="17410" name="Picture 2">
            <a:extLst>
              <a:ext uri="{FF2B5EF4-FFF2-40B4-BE49-F238E27FC236}">
                <a16:creationId xmlns:a16="http://schemas.microsoft.com/office/drawing/2014/main" id="{CA1DD9D7-2E0A-EB40-6E11-7CBE9595C5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043" y="827314"/>
            <a:ext cx="3044728" cy="581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529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FC6747B2-A2DC-5147-C624-F0CF9E601C44}"/>
              </a:ext>
            </a:extLst>
          </p:cNvPr>
          <p:cNvPicPr>
            <a:picLocks noChangeAspect="1"/>
          </p:cNvPicPr>
          <p:nvPr/>
        </p:nvPicPr>
        <p:blipFill>
          <a:blip r:embed="rId3"/>
          <a:stretch>
            <a:fillRect/>
          </a:stretch>
        </p:blipFill>
        <p:spPr>
          <a:xfrm>
            <a:off x="4813406" y="3639033"/>
            <a:ext cx="5724640" cy="3218967"/>
          </a:xfrm>
          <a:prstGeom prst="rect">
            <a:avLst/>
          </a:prstGeom>
        </p:spPr>
      </p:pic>
      <p:sp>
        <p:nvSpPr>
          <p:cNvPr id="44" name="Espace réservé de la date 1">
            <a:extLst>
              <a:ext uri="{FF2B5EF4-FFF2-40B4-BE49-F238E27FC236}">
                <a16:creationId xmlns:a16="http://schemas.microsoft.com/office/drawing/2014/main" id="{34B4F4EE-FF68-4453-9ECF-55533D07542B}"/>
              </a:ext>
            </a:extLst>
          </p:cNvPr>
          <p:cNvSpPr>
            <a:spLocks noGrp="1"/>
          </p:cNvSpPr>
          <p:nvPr>
            <p:ph type="dt" sz="half" idx="4294967295"/>
          </p:nvPr>
        </p:nvSpPr>
        <p:spPr>
          <a:xfrm>
            <a:off x="0" y="6618288"/>
            <a:ext cx="239713" cy="239712"/>
          </a:xfrm>
          <a:prstGeom prst="rect">
            <a:avLst/>
          </a:prstGeom>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133" b="0" i="0" u="none" strike="noStrike" kern="1200" cap="none" spc="0" normalizeH="0" baseline="0" noProof="0">
                <a:ln>
                  <a:noFill/>
                </a:ln>
                <a:solidFill>
                  <a:prstClr val="black"/>
                </a:solidFill>
                <a:effectLst/>
                <a:uLnTx/>
                <a:uFillTx/>
                <a:latin typeface="Bouygues Read"/>
                <a:ea typeface="+mn-ea"/>
                <a:cs typeface="+mn-cs"/>
              </a:rPr>
              <a:t>émetteur</a:t>
            </a:r>
          </a:p>
        </p:txBody>
      </p:sp>
      <p:sp>
        <p:nvSpPr>
          <p:cNvPr id="46" name="Espace réservé du numéro de diapositive 2">
            <a:extLst>
              <a:ext uri="{FF2B5EF4-FFF2-40B4-BE49-F238E27FC236}">
                <a16:creationId xmlns:a16="http://schemas.microsoft.com/office/drawing/2014/main" id="{D86F4BCF-C8EB-4644-A141-1D4341718F43}"/>
              </a:ext>
            </a:extLst>
          </p:cNvPr>
          <p:cNvSpPr txBox="1">
            <a:spLocks/>
          </p:cNvSpPr>
          <p:nvPr/>
        </p:nvSpPr>
        <p:spPr>
          <a:xfrm>
            <a:off x="0" y="0"/>
            <a:ext cx="0" cy="0"/>
          </a:xfr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fld id="{8F6C9E0E-E42A-40B5-A3BB-9CB91B2009DC}" type="slidenum">
              <a:rPr kumimoji="0" lang="fr-FR" sz="2400" b="0" i="0" u="none" strike="noStrike" kern="1200" cap="none" spc="0" normalizeH="0" baseline="0" noProof="0">
                <a:ln>
                  <a:noFill/>
                </a:ln>
                <a:solidFill>
                  <a:prstClr val="black"/>
                </a:solidFill>
                <a:effectLst/>
                <a:uLnTx/>
                <a:uFillTx/>
                <a:latin typeface="Bouygues Read"/>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24</a:t>
            </a:fld>
            <a:endParaRPr kumimoji="0" lang="fr-FR" sz="2400" b="0" i="0" u="none" strike="noStrike" kern="1200" cap="none" spc="0" normalizeH="0" baseline="0" noProof="0">
              <a:ln>
                <a:noFill/>
              </a:ln>
              <a:solidFill>
                <a:prstClr val="black"/>
              </a:solidFill>
              <a:effectLst/>
              <a:uLnTx/>
              <a:uFillTx/>
              <a:latin typeface="Bouygues Read"/>
              <a:ea typeface="+mn-ea"/>
              <a:cs typeface="+mn-cs"/>
            </a:endParaRPr>
          </a:p>
        </p:txBody>
      </p:sp>
      <p:sp>
        <p:nvSpPr>
          <p:cNvPr id="5" name="ZoneTexte 4">
            <a:extLst>
              <a:ext uri="{FF2B5EF4-FFF2-40B4-BE49-F238E27FC236}">
                <a16:creationId xmlns:a16="http://schemas.microsoft.com/office/drawing/2014/main" id="{9DEDC411-FBAB-4843-B472-43D5EA94A075}"/>
              </a:ext>
            </a:extLst>
          </p:cNvPr>
          <p:cNvSpPr txBox="1"/>
          <p:nvPr/>
        </p:nvSpPr>
        <p:spPr>
          <a:xfrm>
            <a:off x="168894" y="134439"/>
            <a:ext cx="10369152"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23455E"/>
                </a:solidFill>
                <a:effectLst/>
                <a:uLnTx/>
                <a:uFillTx/>
                <a:latin typeface="Bouygues Read"/>
                <a:ea typeface="+mn-ea"/>
                <a:cs typeface="+mn-cs"/>
              </a:rPr>
              <a:t>Aider le Prospect/Client à valider ses commandes </a:t>
            </a:r>
            <a:r>
              <a:rPr kumimoji="0" lang="fr-FR" sz="2400" b="1" i="0" u="none" strike="noStrike" kern="1200" cap="none" spc="0" normalizeH="0" baseline="0" noProof="0" dirty="0">
                <a:ln>
                  <a:noFill/>
                </a:ln>
                <a:solidFill>
                  <a:srgbClr val="109DB9"/>
                </a:solidFill>
                <a:effectLst/>
                <a:uLnTx/>
                <a:uFillTx/>
                <a:latin typeface="Bouygues Read"/>
                <a:ea typeface="+mn-ea"/>
                <a:cs typeface="+mn-cs"/>
              </a:rPr>
              <a:t>box</a:t>
            </a:r>
          </a:p>
        </p:txBody>
      </p:sp>
      <p:sp>
        <p:nvSpPr>
          <p:cNvPr id="8" name="Rectangle : coins arrondis 7">
            <a:extLst>
              <a:ext uri="{FF2B5EF4-FFF2-40B4-BE49-F238E27FC236}">
                <a16:creationId xmlns:a16="http://schemas.microsoft.com/office/drawing/2014/main" id="{AE91F6FC-F3FF-2C34-762C-AFE601F697B6}"/>
              </a:ext>
            </a:extLst>
          </p:cNvPr>
          <p:cNvSpPr/>
          <p:nvPr/>
        </p:nvSpPr>
        <p:spPr>
          <a:xfrm>
            <a:off x="4713514" y="1397617"/>
            <a:ext cx="7380515" cy="1802783"/>
          </a:xfrm>
          <a:prstGeom prst="roundRect">
            <a:avLst/>
          </a:prstGeom>
          <a:solidFill>
            <a:schemeClr val="bg1"/>
          </a:solidFill>
          <a:ln>
            <a:solidFill>
              <a:srgbClr val="1B3446"/>
            </a:solidFill>
          </a:ln>
          <a:effectLst>
            <a:outerShdw blurRad="50800" dist="50800" dir="5400000" algn="ctr" rotWithShape="0">
              <a:srgbClr val="52BF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Le client clique sur « Compte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Le client clique sur mes commandes</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Le client clique sur commandes passées sur le site internet ou par téléphone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Le client clique sur « planifier RDV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Le client choisit le jour et l’heure de son RDV d’installation Fibre</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srgbClr val="25465F"/>
                </a:solidFill>
                <a:effectLst/>
                <a:uLnTx/>
                <a:uFillTx/>
                <a:latin typeface="Bouygues Read"/>
                <a:ea typeface="+mn-ea"/>
                <a:cs typeface="+mn-cs"/>
              </a:rPr>
              <a:t>Le client remplit l’ensemble des informations, puis clique sur «  Valider mon RDV »   </a:t>
            </a:r>
            <a:r>
              <a:rPr kumimoji="0" lang="fr-FR" sz="1400" b="1" i="0" u="none" strike="noStrike" kern="1200" cap="none" spc="0" normalizeH="0" baseline="0" noProof="0" dirty="0">
                <a:ln>
                  <a:noFill/>
                </a:ln>
                <a:solidFill>
                  <a:srgbClr val="25465F"/>
                </a:solidFill>
                <a:effectLst/>
                <a:uLnTx/>
                <a:uFillTx/>
                <a:latin typeface="Bouygues Read"/>
                <a:ea typeface="+mn-ea"/>
                <a:cs typeface="+mn-cs"/>
              </a:rPr>
              <a:t>(Important pour une prise de RDV conforme ) </a:t>
            </a:r>
          </a:p>
        </p:txBody>
      </p:sp>
      <p:sp>
        <p:nvSpPr>
          <p:cNvPr id="9" name="Rectangle 8">
            <a:extLst>
              <a:ext uri="{FF2B5EF4-FFF2-40B4-BE49-F238E27FC236}">
                <a16:creationId xmlns:a16="http://schemas.microsoft.com/office/drawing/2014/main" id="{23EF8AFD-7536-9F99-E339-B2898825B0E1}"/>
              </a:ext>
            </a:extLst>
          </p:cNvPr>
          <p:cNvSpPr/>
          <p:nvPr/>
        </p:nvSpPr>
        <p:spPr>
          <a:xfrm>
            <a:off x="2556933" y="4572000"/>
            <a:ext cx="575734" cy="118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e 5">
            <a:extLst>
              <a:ext uri="{FF2B5EF4-FFF2-40B4-BE49-F238E27FC236}">
                <a16:creationId xmlns:a16="http://schemas.microsoft.com/office/drawing/2014/main" id="{03CDB452-462A-8120-644D-0EECCC09D14A}"/>
              </a:ext>
            </a:extLst>
          </p:cNvPr>
          <p:cNvGrpSpPr/>
          <p:nvPr/>
        </p:nvGrpSpPr>
        <p:grpSpPr>
          <a:xfrm>
            <a:off x="10810189" y="-855726"/>
            <a:ext cx="2383971" cy="2253343"/>
            <a:chOff x="10810189" y="-855726"/>
            <a:chExt cx="2383971" cy="2253343"/>
          </a:xfrm>
        </p:grpSpPr>
        <p:sp>
          <p:nvSpPr>
            <p:cNvPr id="7" name="Ellipse 6">
              <a:extLst>
                <a:ext uri="{FF2B5EF4-FFF2-40B4-BE49-F238E27FC236}">
                  <a16:creationId xmlns:a16="http://schemas.microsoft.com/office/drawing/2014/main" id="{86FA9966-2363-4CEE-C807-E7616E233810}"/>
                </a:ext>
              </a:extLst>
            </p:cNvPr>
            <p:cNvSpPr/>
            <p:nvPr/>
          </p:nvSpPr>
          <p:spPr>
            <a:xfrm>
              <a:off x="10810189" y="-855726"/>
              <a:ext cx="2383971" cy="2253343"/>
            </a:xfrm>
            <a:prstGeom prst="ellipse">
              <a:avLst/>
            </a:prstGeom>
            <a:solidFill>
              <a:srgbClr val="109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2">
              <a:extLst>
                <a:ext uri="{FF2B5EF4-FFF2-40B4-BE49-F238E27FC236}">
                  <a16:creationId xmlns:a16="http://schemas.microsoft.com/office/drawing/2014/main" id="{A33533CE-ADC4-83A8-2CDD-7206266F16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3136" y="179878"/>
              <a:ext cx="1075276" cy="436255"/>
            </a:xfrm>
            <a:prstGeom prst="rect">
              <a:avLst/>
            </a:prstGeom>
            <a:noFill/>
            <a:extLst>
              <a:ext uri="{909E8E84-426E-40DD-AFC4-6F175D3DCCD1}">
                <a14:hiddenFill xmlns:a14="http://schemas.microsoft.com/office/drawing/2010/main">
                  <a:solidFill>
                    <a:srgbClr val="FFFFFF"/>
                  </a:solidFill>
                </a14:hiddenFill>
              </a:ext>
            </a:extLst>
          </p:spPr>
        </p:pic>
      </p:grpSp>
      <p:pic>
        <p:nvPicPr>
          <p:cNvPr id="18434" name="Picture 2">
            <a:extLst>
              <a:ext uri="{FF2B5EF4-FFF2-40B4-BE49-F238E27FC236}">
                <a16:creationId xmlns:a16="http://schemas.microsoft.com/office/drawing/2014/main" id="{92CA51D1-658F-4AD2-117D-56D5DF8E08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727" y="616133"/>
            <a:ext cx="2819130" cy="6103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0915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FC6747B2-A2DC-5147-C624-F0CF9E601C44}"/>
              </a:ext>
            </a:extLst>
          </p:cNvPr>
          <p:cNvPicPr>
            <a:picLocks noChangeAspect="1"/>
          </p:cNvPicPr>
          <p:nvPr/>
        </p:nvPicPr>
        <p:blipFill>
          <a:blip r:embed="rId3"/>
          <a:stretch>
            <a:fillRect/>
          </a:stretch>
        </p:blipFill>
        <p:spPr>
          <a:xfrm>
            <a:off x="5005402" y="3519177"/>
            <a:ext cx="5724640" cy="3218967"/>
          </a:xfrm>
          <a:prstGeom prst="rect">
            <a:avLst/>
          </a:prstGeom>
        </p:spPr>
      </p:pic>
      <p:sp>
        <p:nvSpPr>
          <p:cNvPr id="44" name="Espace réservé de la date 1">
            <a:extLst>
              <a:ext uri="{FF2B5EF4-FFF2-40B4-BE49-F238E27FC236}">
                <a16:creationId xmlns:a16="http://schemas.microsoft.com/office/drawing/2014/main" id="{34B4F4EE-FF68-4453-9ECF-55533D07542B}"/>
              </a:ext>
            </a:extLst>
          </p:cNvPr>
          <p:cNvSpPr>
            <a:spLocks noGrp="1"/>
          </p:cNvSpPr>
          <p:nvPr>
            <p:ph type="dt" sz="half" idx="4294967295"/>
          </p:nvPr>
        </p:nvSpPr>
        <p:spPr>
          <a:xfrm>
            <a:off x="0" y="6618288"/>
            <a:ext cx="239713" cy="239712"/>
          </a:xfrm>
          <a:prstGeom prst="rect">
            <a:avLst/>
          </a:prstGeom>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133" b="0" i="0" u="none" strike="noStrike" kern="1200" cap="none" spc="0" normalizeH="0" baseline="0" noProof="0">
                <a:ln>
                  <a:noFill/>
                </a:ln>
                <a:solidFill>
                  <a:prstClr val="black"/>
                </a:solidFill>
                <a:effectLst/>
                <a:uLnTx/>
                <a:uFillTx/>
                <a:latin typeface="Bouygues Read"/>
                <a:ea typeface="+mn-ea"/>
                <a:cs typeface="+mn-cs"/>
              </a:rPr>
              <a:t>émetteur</a:t>
            </a:r>
          </a:p>
        </p:txBody>
      </p:sp>
      <p:sp>
        <p:nvSpPr>
          <p:cNvPr id="46" name="Espace réservé du numéro de diapositive 2">
            <a:extLst>
              <a:ext uri="{FF2B5EF4-FFF2-40B4-BE49-F238E27FC236}">
                <a16:creationId xmlns:a16="http://schemas.microsoft.com/office/drawing/2014/main" id="{D86F4BCF-C8EB-4644-A141-1D4341718F43}"/>
              </a:ext>
            </a:extLst>
          </p:cNvPr>
          <p:cNvSpPr txBox="1">
            <a:spLocks/>
          </p:cNvSpPr>
          <p:nvPr/>
        </p:nvSpPr>
        <p:spPr>
          <a:xfrm>
            <a:off x="0" y="0"/>
            <a:ext cx="0" cy="0"/>
          </a:xfr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fld id="{8F6C9E0E-E42A-40B5-A3BB-9CB91B2009DC}" type="slidenum">
              <a:rPr kumimoji="0" lang="fr-FR" sz="2400" b="0" i="0" u="none" strike="noStrike" kern="1200" cap="none" spc="0" normalizeH="0" baseline="0" noProof="0">
                <a:ln>
                  <a:noFill/>
                </a:ln>
                <a:solidFill>
                  <a:prstClr val="black"/>
                </a:solidFill>
                <a:effectLst/>
                <a:uLnTx/>
                <a:uFillTx/>
                <a:latin typeface="Bouygues Read"/>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25</a:t>
            </a:fld>
            <a:endParaRPr kumimoji="0" lang="fr-FR" sz="2400" b="0" i="0" u="none" strike="noStrike" kern="1200" cap="none" spc="0" normalizeH="0" baseline="0" noProof="0">
              <a:ln>
                <a:noFill/>
              </a:ln>
              <a:solidFill>
                <a:prstClr val="black"/>
              </a:solidFill>
              <a:effectLst/>
              <a:uLnTx/>
              <a:uFillTx/>
              <a:latin typeface="Bouygues Read"/>
              <a:ea typeface="+mn-ea"/>
              <a:cs typeface="+mn-cs"/>
            </a:endParaRPr>
          </a:p>
        </p:txBody>
      </p:sp>
      <p:sp>
        <p:nvSpPr>
          <p:cNvPr id="9" name="Rectangle 8">
            <a:extLst>
              <a:ext uri="{FF2B5EF4-FFF2-40B4-BE49-F238E27FC236}">
                <a16:creationId xmlns:a16="http://schemas.microsoft.com/office/drawing/2014/main" id="{23EF8AFD-7536-9F99-E339-B2898825B0E1}"/>
              </a:ext>
            </a:extLst>
          </p:cNvPr>
          <p:cNvSpPr/>
          <p:nvPr/>
        </p:nvSpPr>
        <p:spPr>
          <a:xfrm>
            <a:off x="2556933" y="4572000"/>
            <a:ext cx="575734" cy="118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170" name="Picture 2">
            <a:extLst>
              <a:ext uri="{FF2B5EF4-FFF2-40B4-BE49-F238E27FC236}">
                <a16:creationId xmlns:a16="http://schemas.microsoft.com/office/drawing/2014/main" id="{7D4C3083-A7D3-AA52-009C-449389149E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8550" y="930955"/>
            <a:ext cx="2819164" cy="565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a:extLst>
              <a:ext uri="{FF2B5EF4-FFF2-40B4-BE49-F238E27FC236}">
                <a16:creationId xmlns:a16="http://schemas.microsoft.com/office/drawing/2014/main" id="{21DA777B-A3AA-1F4A-444C-D338037AF16D}"/>
              </a:ext>
            </a:extLst>
          </p:cNvPr>
          <p:cNvSpPr txBox="1"/>
          <p:nvPr/>
        </p:nvSpPr>
        <p:spPr>
          <a:xfrm>
            <a:off x="168894" y="134439"/>
            <a:ext cx="10369152"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23455E"/>
                </a:solidFill>
                <a:effectLst/>
                <a:uLnTx/>
                <a:uFillTx/>
                <a:latin typeface="Bouygues Read"/>
                <a:ea typeface="+mn-ea"/>
                <a:cs typeface="+mn-cs"/>
              </a:rPr>
              <a:t>Aider le Prospect/Client à valider ses commandes </a:t>
            </a:r>
            <a:r>
              <a:rPr kumimoji="0" lang="fr-FR" sz="2400" b="1" i="0" u="none" strike="noStrike" kern="1200" cap="none" spc="0" normalizeH="0" baseline="0" noProof="0" dirty="0">
                <a:ln>
                  <a:noFill/>
                </a:ln>
                <a:solidFill>
                  <a:srgbClr val="109DB9"/>
                </a:solidFill>
                <a:effectLst/>
                <a:uLnTx/>
                <a:uFillTx/>
                <a:latin typeface="Bouygues Read"/>
                <a:ea typeface="+mn-ea"/>
                <a:cs typeface="+mn-cs"/>
              </a:rPr>
              <a:t>box</a:t>
            </a:r>
          </a:p>
        </p:txBody>
      </p:sp>
      <p:sp>
        <p:nvSpPr>
          <p:cNvPr id="7" name="Rectangle : coins arrondis 6">
            <a:extLst>
              <a:ext uri="{FF2B5EF4-FFF2-40B4-BE49-F238E27FC236}">
                <a16:creationId xmlns:a16="http://schemas.microsoft.com/office/drawing/2014/main" id="{24BAC0D3-268B-5261-83BF-9EC983D0DFF4}"/>
              </a:ext>
            </a:extLst>
          </p:cNvPr>
          <p:cNvSpPr/>
          <p:nvPr/>
        </p:nvSpPr>
        <p:spPr>
          <a:xfrm>
            <a:off x="4713514" y="1397617"/>
            <a:ext cx="7380515" cy="2121560"/>
          </a:xfrm>
          <a:prstGeom prst="roundRect">
            <a:avLst/>
          </a:prstGeom>
          <a:solidFill>
            <a:schemeClr val="bg1"/>
          </a:solidFill>
          <a:ln>
            <a:solidFill>
              <a:srgbClr val="1B3446"/>
            </a:solidFill>
          </a:ln>
          <a:effectLst>
            <a:outerShdw blurRad="50800" dist="50800" dir="5400000" algn="ctr" rotWithShape="0">
              <a:srgbClr val="52BF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Le client clique sur « Compte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Le client clique sur mes commandes</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Le client clique sur commandes passées sur le site internet ou par téléphone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Le client clique sur « planifier RDV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Le client choisit le jour et l’heure de son RDV d’installation Fibre</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Le client remplit l’ensemble des informations, puis clique sur «  Valider mon RDV »   </a:t>
            </a:r>
            <a:r>
              <a:rPr kumimoji="0" lang="fr-FR" sz="1400" b="1" i="0" u="none" strike="noStrike" kern="1200" cap="none" spc="0" normalizeH="0" baseline="0" noProof="0" dirty="0">
                <a:ln>
                  <a:noFill/>
                </a:ln>
                <a:solidFill>
                  <a:prstClr val="white">
                    <a:lumMod val="85000"/>
                  </a:prstClr>
                </a:solidFill>
                <a:effectLst/>
                <a:uLnTx/>
                <a:uFillTx/>
                <a:latin typeface="Bouygues Read"/>
                <a:ea typeface="+mn-ea"/>
                <a:cs typeface="+mn-cs"/>
              </a:rPr>
              <a:t>(Important pour une prise de RDV conforme )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srgbClr val="25465F"/>
                </a:solidFill>
                <a:effectLst/>
                <a:uLnTx/>
                <a:uFillTx/>
                <a:latin typeface="Bouygues Read"/>
                <a:ea typeface="+mn-ea"/>
                <a:cs typeface="+mn-cs"/>
              </a:rPr>
              <a:t>Le client coche la case «  je certifie » puis valider et payer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endParaRPr kumimoji="0" lang="fr-FR" sz="1400" b="1" i="0" u="none" strike="noStrike" kern="1200" cap="none" spc="0" normalizeH="0" baseline="0" noProof="0" dirty="0">
              <a:ln>
                <a:noFill/>
              </a:ln>
              <a:solidFill>
                <a:srgbClr val="25465F"/>
              </a:solidFill>
              <a:effectLst/>
              <a:uLnTx/>
              <a:uFillTx/>
              <a:latin typeface="Bouygues Read"/>
              <a:ea typeface="+mn-ea"/>
              <a:cs typeface="+mn-cs"/>
            </a:endParaRPr>
          </a:p>
        </p:txBody>
      </p:sp>
      <p:grpSp>
        <p:nvGrpSpPr>
          <p:cNvPr id="10" name="Groupe 9">
            <a:extLst>
              <a:ext uri="{FF2B5EF4-FFF2-40B4-BE49-F238E27FC236}">
                <a16:creationId xmlns:a16="http://schemas.microsoft.com/office/drawing/2014/main" id="{E1ECED6F-FE04-D095-7BFA-E3CB5336B66C}"/>
              </a:ext>
            </a:extLst>
          </p:cNvPr>
          <p:cNvGrpSpPr/>
          <p:nvPr/>
        </p:nvGrpSpPr>
        <p:grpSpPr>
          <a:xfrm>
            <a:off x="10810189" y="-855726"/>
            <a:ext cx="2383971" cy="2253343"/>
            <a:chOff x="10810189" y="-855726"/>
            <a:chExt cx="2383971" cy="2253343"/>
          </a:xfrm>
        </p:grpSpPr>
        <p:sp>
          <p:nvSpPr>
            <p:cNvPr id="11" name="Ellipse 10">
              <a:extLst>
                <a:ext uri="{FF2B5EF4-FFF2-40B4-BE49-F238E27FC236}">
                  <a16:creationId xmlns:a16="http://schemas.microsoft.com/office/drawing/2014/main" id="{333DDEA7-FB2D-4866-14C5-21FACB5E31C1}"/>
                </a:ext>
              </a:extLst>
            </p:cNvPr>
            <p:cNvSpPr/>
            <p:nvPr/>
          </p:nvSpPr>
          <p:spPr>
            <a:xfrm>
              <a:off x="10810189" y="-855726"/>
              <a:ext cx="2383971" cy="2253343"/>
            </a:xfrm>
            <a:prstGeom prst="ellipse">
              <a:avLst/>
            </a:prstGeom>
            <a:solidFill>
              <a:srgbClr val="109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2">
              <a:extLst>
                <a:ext uri="{FF2B5EF4-FFF2-40B4-BE49-F238E27FC236}">
                  <a16:creationId xmlns:a16="http://schemas.microsoft.com/office/drawing/2014/main" id="{2B1A9D22-8805-300B-2914-F70F56AE76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23136" y="179878"/>
              <a:ext cx="1075276" cy="43625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6469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FC6747B2-A2DC-5147-C624-F0CF9E601C44}"/>
              </a:ext>
            </a:extLst>
          </p:cNvPr>
          <p:cNvPicPr>
            <a:picLocks noChangeAspect="1"/>
          </p:cNvPicPr>
          <p:nvPr/>
        </p:nvPicPr>
        <p:blipFill>
          <a:blip r:embed="rId3"/>
          <a:stretch>
            <a:fillRect/>
          </a:stretch>
        </p:blipFill>
        <p:spPr>
          <a:xfrm>
            <a:off x="5655960" y="3639033"/>
            <a:ext cx="5724640" cy="3218967"/>
          </a:xfrm>
          <a:prstGeom prst="rect">
            <a:avLst/>
          </a:prstGeom>
        </p:spPr>
      </p:pic>
      <p:sp>
        <p:nvSpPr>
          <p:cNvPr id="44" name="Espace réservé de la date 1">
            <a:extLst>
              <a:ext uri="{FF2B5EF4-FFF2-40B4-BE49-F238E27FC236}">
                <a16:creationId xmlns:a16="http://schemas.microsoft.com/office/drawing/2014/main" id="{34B4F4EE-FF68-4453-9ECF-55533D07542B}"/>
              </a:ext>
            </a:extLst>
          </p:cNvPr>
          <p:cNvSpPr>
            <a:spLocks noGrp="1"/>
          </p:cNvSpPr>
          <p:nvPr>
            <p:ph type="dt" sz="half" idx="4294967295"/>
          </p:nvPr>
        </p:nvSpPr>
        <p:spPr>
          <a:xfrm>
            <a:off x="0" y="6618288"/>
            <a:ext cx="239713" cy="239712"/>
          </a:xfrm>
          <a:prstGeom prst="rect">
            <a:avLst/>
          </a:prstGeom>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133" b="0" i="0" u="none" strike="noStrike" kern="1200" cap="none" spc="0" normalizeH="0" baseline="0" noProof="0">
                <a:ln>
                  <a:noFill/>
                </a:ln>
                <a:solidFill>
                  <a:prstClr val="black"/>
                </a:solidFill>
                <a:effectLst/>
                <a:uLnTx/>
                <a:uFillTx/>
                <a:latin typeface="Bouygues Read"/>
                <a:ea typeface="+mn-ea"/>
                <a:cs typeface="+mn-cs"/>
              </a:rPr>
              <a:t>émetteur</a:t>
            </a:r>
          </a:p>
        </p:txBody>
      </p:sp>
      <p:sp>
        <p:nvSpPr>
          <p:cNvPr id="46" name="Espace réservé du numéro de diapositive 2">
            <a:extLst>
              <a:ext uri="{FF2B5EF4-FFF2-40B4-BE49-F238E27FC236}">
                <a16:creationId xmlns:a16="http://schemas.microsoft.com/office/drawing/2014/main" id="{D86F4BCF-C8EB-4644-A141-1D4341718F43}"/>
              </a:ext>
            </a:extLst>
          </p:cNvPr>
          <p:cNvSpPr txBox="1">
            <a:spLocks/>
          </p:cNvSpPr>
          <p:nvPr/>
        </p:nvSpPr>
        <p:spPr>
          <a:xfrm>
            <a:off x="0" y="0"/>
            <a:ext cx="0" cy="0"/>
          </a:xfr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fld id="{8F6C9E0E-E42A-40B5-A3BB-9CB91B2009DC}" type="slidenum">
              <a:rPr kumimoji="0" lang="fr-FR" sz="2400" b="0" i="0" u="none" strike="noStrike" kern="1200" cap="none" spc="0" normalizeH="0" baseline="0" noProof="0">
                <a:ln>
                  <a:noFill/>
                </a:ln>
                <a:solidFill>
                  <a:prstClr val="black"/>
                </a:solidFill>
                <a:effectLst/>
                <a:uLnTx/>
                <a:uFillTx/>
                <a:latin typeface="Bouygues Read"/>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26</a:t>
            </a:fld>
            <a:endParaRPr kumimoji="0" lang="fr-FR" sz="2400" b="0" i="0" u="none" strike="noStrike" kern="1200" cap="none" spc="0" normalizeH="0" baseline="0" noProof="0">
              <a:ln>
                <a:noFill/>
              </a:ln>
              <a:solidFill>
                <a:prstClr val="black"/>
              </a:solidFill>
              <a:effectLst/>
              <a:uLnTx/>
              <a:uFillTx/>
              <a:latin typeface="Bouygues Read"/>
              <a:ea typeface="+mn-ea"/>
              <a:cs typeface="+mn-cs"/>
            </a:endParaRPr>
          </a:p>
        </p:txBody>
      </p:sp>
      <p:sp>
        <p:nvSpPr>
          <p:cNvPr id="9" name="Rectangle 8">
            <a:extLst>
              <a:ext uri="{FF2B5EF4-FFF2-40B4-BE49-F238E27FC236}">
                <a16:creationId xmlns:a16="http://schemas.microsoft.com/office/drawing/2014/main" id="{23EF8AFD-7536-9F99-E339-B2898825B0E1}"/>
              </a:ext>
            </a:extLst>
          </p:cNvPr>
          <p:cNvSpPr/>
          <p:nvPr/>
        </p:nvSpPr>
        <p:spPr>
          <a:xfrm>
            <a:off x="2556933" y="4572000"/>
            <a:ext cx="575734" cy="118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194" name="Picture 2">
            <a:extLst>
              <a:ext uri="{FF2B5EF4-FFF2-40B4-BE49-F238E27FC236}">
                <a16:creationId xmlns:a16="http://schemas.microsoft.com/office/drawing/2014/main" id="{B861A788-9A9A-6F69-96CD-399514EC35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86" y="857651"/>
            <a:ext cx="3099027" cy="5672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9373BFB4-4546-F18A-AB76-6B521DBCA2E8}"/>
              </a:ext>
            </a:extLst>
          </p:cNvPr>
          <p:cNvSpPr txBox="1"/>
          <p:nvPr/>
        </p:nvSpPr>
        <p:spPr>
          <a:xfrm>
            <a:off x="168894" y="134439"/>
            <a:ext cx="10369152"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23455E"/>
                </a:solidFill>
                <a:effectLst/>
                <a:uLnTx/>
                <a:uFillTx/>
                <a:latin typeface="Bouygues Read"/>
                <a:ea typeface="+mn-ea"/>
                <a:cs typeface="+mn-cs"/>
              </a:rPr>
              <a:t>Aider le Prospect/Client à valider ses commandes </a:t>
            </a:r>
            <a:r>
              <a:rPr kumimoji="0" lang="fr-FR" sz="2400" b="1" i="0" u="none" strike="noStrike" kern="1200" cap="none" spc="0" normalizeH="0" baseline="0" noProof="0" dirty="0">
                <a:ln>
                  <a:noFill/>
                </a:ln>
                <a:solidFill>
                  <a:srgbClr val="109DB9"/>
                </a:solidFill>
                <a:effectLst/>
                <a:uLnTx/>
                <a:uFillTx/>
                <a:latin typeface="Bouygues Read"/>
                <a:ea typeface="+mn-ea"/>
                <a:cs typeface="+mn-cs"/>
              </a:rPr>
              <a:t>Box </a:t>
            </a:r>
          </a:p>
        </p:txBody>
      </p:sp>
      <p:sp>
        <p:nvSpPr>
          <p:cNvPr id="7" name="Rectangle : coins arrondis 6">
            <a:extLst>
              <a:ext uri="{FF2B5EF4-FFF2-40B4-BE49-F238E27FC236}">
                <a16:creationId xmlns:a16="http://schemas.microsoft.com/office/drawing/2014/main" id="{7F283F0F-5F1D-C616-A718-C9699ADB1852}"/>
              </a:ext>
            </a:extLst>
          </p:cNvPr>
          <p:cNvSpPr/>
          <p:nvPr/>
        </p:nvSpPr>
        <p:spPr>
          <a:xfrm>
            <a:off x="4713514" y="1397617"/>
            <a:ext cx="7380515" cy="2241416"/>
          </a:xfrm>
          <a:prstGeom prst="roundRect">
            <a:avLst/>
          </a:prstGeom>
          <a:solidFill>
            <a:schemeClr val="bg1"/>
          </a:solidFill>
          <a:ln>
            <a:solidFill>
              <a:srgbClr val="1B3446"/>
            </a:solidFill>
          </a:ln>
          <a:effectLst>
            <a:outerShdw blurRad="50800" dist="50800" dir="5400000" algn="ctr" rotWithShape="0">
              <a:srgbClr val="52BF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Le client clique sur « Compte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Le client clique sur mes commandes</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Le client clique sur commandes passées sur le site internet ou par téléphone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Le client clique sur « planifier RDV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Le client choisit le jour et l’heure de son RDV d’installation Fibre</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Le client remplit l’ensemble des informations, puis clique sur «  Valider mon RDV »   </a:t>
            </a:r>
            <a:r>
              <a:rPr kumimoji="0" lang="fr-FR" sz="1400" b="1" i="0" u="none" strike="noStrike" kern="1200" cap="none" spc="0" normalizeH="0" baseline="0" noProof="0" dirty="0">
                <a:ln>
                  <a:noFill/>
                </a:ln>
                <a:solidFill>
                  <a:prstClr val="white">
                    <a:lumMod val="85000"/>
                  </a:prstClr>
                </a:solidFill>
                <a:effectLst/>
                <a:uLnTx/>
                <a:uFillTx/>
                <a:latin typeface="Bouygues Read"/>
                <a:ea typeface="+mn-ea"/>
                <a:cs typeface="+mn-cs"/>
              </a:rPr>
              <a:t>(Important pour une prise de RDV conforme )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Le client coche la case «  je certifie » puis valider et payer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srgbClr val="25465F"/>
                </a:solidFill>
                <a:effectLst/>
                <a:uLnTx/>
                <a:uFillTx/>
                <a:latin typeface="Bouygues Read"/>
                <a:ea typeface="+mn-ea"/>
                <a:cs typeface="+mn-cs"/>
              </a:rPr>
              <a:t>Le client saisie les informations, puis valide  </a:t>
            </a:r>
            <a:endParaRPr kumimoji="0" lang="fr-FR" sz="1400" b="1" i="0" u="none" strike="noStrike" kern="1200" cap="none" spc="0" normalizeH="0" baseline="0" noProof="0" dirty="0">
              <a:ln>
                <a:noFill/>
              </a:ln>
              <a:solidFill>
                <a:srgbClr val="25465F"/>
              </a:solidFill>
              <a:effectLst/>
              <a:uLnTx/>
              <a:uFillTx/>
              <a:latin typeface="Bouygues Read"/>
              <a:ea typeface="+mn-ea"/>
              <a:cs typeface="+mn-cs"/>
            </a:endParaRPr>
          </a:p>
        </p:txBody>
      </p:sp>
      <p:grpSp>
        <p:nvGrpSpPr>
          <p:cNvPr id="10" name="Groupe 9">
            <a:extLst>
              <a:ext uri="{FF2B5EF4-FFF2-40B4-BE49-F238E27FC236}">
                <a16:creationId xmlns:a16="http://schemas.microsoft.com/office/drawing/2014/main" id="{59D37708-2684-1016-84BE-2473DE9E50B0}"/>
              </a:ext>
            </a:extLst>
          </p:cNvPr>
          <p:cNvGrpSpPr/>
          <p:nvPr/>
        </p:nvGrpSpPr>
        <p:grpSpPr>
          <a:xfrm>
            <a:off x="10810189" y="-855726"/>
            <a:ext cx="2383971" cy="2253343"/>
            <a:chOff x="10810189" y="-855726"/>
            <a:chExt cx="2383971" cy="2253343"/>
          </a:xfrm>
        </p:grpSpPr>
        <p:sp>
          <p:nvSpPr>
            <p:cNvPr id="11" name="Ellipse 10">
              <a:extLst>
                <a:ext uri="{FF2B5EF4-FFF2-40B4-BE49-F238E27FC236}">
                  <a16:creationId xmlns:a16="http://schemas.microsoft.com/office/drawing/2014/main" id="{56409CEB-F521-D143-A39A-E9659E8AF0F5}"/>
                </a:ext>
              </a:extLst>
            </p:cNvPr>
            <p:cNvSpPr/>
            <p:nvPr/>
          </p:nvSpPr>
          <p:spPr>
            <a:xfrm>
              <a:off x="10810189" y="-855726"/>
              <a:ext cx="2383971" cy="2253343"/>
            </a:xfrm>
            <a:prstGeom prst="ellipse">
              <a:avLst/>
            </a:prstGeom>
            <a:solidFill>
              <a:srgbClr val="109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2">
              <a:extLst>
                <a:ext uri="{FF2B5EF4-FFF2-40B4-BE49-F238E27FC236}">
                  <a16:creationId xmlns:a16="http://schemas.microsoft.com/office/drawing/2014/main" id="{0500A8DD-86E1-701D-EFCF-A9B82BADDC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23136" y="179878"/>
              <a:ext cx="1075276" cy="43625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38650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FC6747B2-A2DC-5147-C624-F0CF9E601C44}"/>
              </a:ext>
            </a:extLst>
          </p:cNvPr>
          <p:cNvPicPr>
            <a:picLocks noChangeAspect="1"/>
          </p:cNvPicPr>
          <p:nvPr/>
        </p:nvPicPr>
        <p:blipFill>
          <a:blip r:embed="rId5"/>
          <a:stretch>
            <a:fillRect/>
          </a:stretch>
        </p:blipFill>
        <p:spPr>
          <a:xfrm>
            <a:off x="5085549" y="3639033"/>
            <a:ext cx="5724640" cy="3218967"/>
          </a:xfrm>
          <a:prstGeom prst="rect">
            <a:avLst/>
          </a:prstGeom>
        </p:spPr>
      </p:pic>
      <p:sp>
        <p:nvSpPr>
          <p:cNvPr id="44" name="Espace réservé de la date 1">
            <a:extLst>
              <a:ext uri="{FF2B5EF4-FFF2-40B4-BE49-F238E27FC236}">
                <a16:creationId xmlns:a16="http://schemas.microsoft.com/office/drawing/2014/main" id="{34B4F4EE-FF68-4453-9ECF-55533D07542B}"/>
              </a:ext>
            </a:extLst>
          </p:cNvPr>
          <p:cNvSpPr>
            <a:spLocks noGrp="1"/>
          </p:cNvSpPr>
          <p:nvPr>
            <p:ph type="dt" sz="half" idx="4294967295"/>
          </p:nvPr>
        </p:nvSpPr>
        <p:spPr>
          <a:xfrm>
            <a:off x="0" y="6618288"/>
            <a:ext cx="239713" cy="239712"/>
          </a:xfrm>
          <a:prstGeom prst="rect">
            <a:avLst/>
          </a:prstGeom>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133" b="0" i="0" u="none" strike="noStrike" kern="1200" cap="none" spc="0" normalizeH="0" baseline="0" noProof="0">
                <a:ln>
                  <a:noFill/>
                </a:ln>
                <a:solidFill>
                  <a:prstClr val="black"/>
                </a:solidFill>
                <a:effectLst/>
                <a:uLnTx/>
                <a:uFillTx/>
                <a:latin typeface="Bouygues Read"/>
                <a:ea typeface="+mn-ea"/>
                <a:cs typeface="+mn-cs"/>
              </a:rPr>
              <a:t>émetteur</a:t>
            </a:r>
          </a:p>
        </p:txBody>
      </p:sp>
      <p:sp>
        <p:nvSpPr>
          <p:cNvPr id="46" name="Espace réservé du numéro de diapositive 2">
            <a:extLst>
              <a:ext uri="{FF2B5EF4-FFF2-40B4-BE49-F238E27FC236}">
                <a16:creationId xmlns:a16="http://schemas.microsoft.com/office/drawing/2014/main" id="{D86F4BCF-C8EB-4644-A141-1D4341718F43}"/>
              </a:ext>
            </a:extLst>
          </p:cNvPr>
          <p:cNvSpPr txBox="1">
            <a:spLocks/>
          </p:cNvSpPr>
          <p:nvPr/>
        </p:nvSpPr>
        <p:spPr>
          <a:xfrm>
            <a:off x="0" y="0"/>
            <a:ext cx="0" cy="0"/>
          </a:xfr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fld id="{8F6C9E0E-E42A-40B5-A3BB-9CB91B2009DC}" type="slidenum">
              <a:rPr kumimoji="0" lang="fr-FR" sz="2400" b="0" i="0" u="none" strike="noStrike" kern="1200" cap="none" spc="0" normalizeH="0" baseline="0" noProof="0">
                <a:ln>
                  <a:noFill/>
                </a:ln>
                <a:solidFill>
                  <a:prstClr val="black"/>
                </a:solidFill>
                <a:effectLst/>
                <a:uLnTx/>
                <a:uFillTx/>
                <a:latin typeface="Bouygues Read"/>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27</a:t>
            </a:fld>
            <a:endParaRPr kumimoji="0" lang="fr-FR" sz="2400" b="0" i="0" u="none" strike="noStrike" kern="1200" cap="none" spc="0" normalizeH="0" baseline="0" noProof="0">
              <a:ln>
                <a:noFill/>
              </a:ln>
              <a:solidFill>
                <a:prstClr val="black"/>
              </a:solidFill>
              <a:effectLst/>
              <a:uLnTx/>
              <a:uFillTx/>
              <a:latin typeface="Bouygues Read"/>
              <a:ea typeface="+mn-ea"/>
              <a:cs typeface="+mn-cs"/>
            </a:endParaRPr>
          </a:p>
        </p:txBody>
      </p:sp>
      <p:sp>
        <p:nvSpPr>
          <p:cNvPr id="5" name="ZoneTexte 4">
            <a:extLst>
              <a:ext uri="{FF2B5EF4-FFF2-40B4-BE49-F238E27FC236}">
                <a16:creationId xmlns:a16="http://schemas.microsoft.com/office/drawing/2014/main" id="{9DEDC411-FBAB-4843-B472-43D5EA94A075}"/>
              </a:ext>
            </a:extLst>
          </p:cNvPr>
          <p:cNvSpPr txBox="1"/>
          <p:nvPr/>
        </p:nvSpPr>
        <p:spPr>
          <a:xfrm>
            <a:off x="168894" y="134439"/>
            <a:ext cx="10369152"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23455E"/>
                </a:solidFill>
                <a:effectLst/>
                <a:uLnTx/>
                <a:uFillTx/>
                <a:latin typeface="Bouygues Read"/>
                <a:ea typeface="+mn-ea"/>
                <a:cs typeface="+mn-cs"/>
              </a:rPr>
              <a:t>Aider le Prospect/Client à valider ses commandes </a:t>
            </a:r>
            <a:r>
              <a:rPr kumimoji="0" lang="fr-FR" sz="2400" b="1" i="0" u="none" strike="noStrike" kern="1200" cap="none" spc="0" normalizeH="0" baseline="0" noProof="0" dirty="0">
                <a:ln>
                  <a:noFill/>
                </a:ln>
                <a:solidFill>
                  <a:srgbClr val="109DB9"/>
                </a:solidFill>
                <a:effectLst/>
                <a:uLnTx/>
                <a:uFillTx/>
                <a:latin typeface="Bouygues Read"/>
                <a:ea typeface="+mn-ea"/>
                <a:cs typeface="+mn-cs"/>
              </a:rPr>
              <a:t>box</a:t>
            </a:r>
          </a:p>
        </p:txBody>
      </p:sp>
      <p:sp>
        <p:nvSpPr>
          <p:cNvPr id="9" name="Rectangle 8">
            <a:extLst>
              <a:ext uri="{FF2B5EF4-FFF2-40B4-BE49-F238E27FC236}">
                <a16:creationId xmlns:a16="http://schemas.microsoft.com/office/drawing/2014/main" id="{23EF8AFD-7536-9F99-E339-B2898825B0E1}"/>
              </a:ext>
            </a:extLst>
          </p:cNvPr>
          <p:cNvSpPr/>
          <p:nvPr/>
        </p:nvSpPr>
        <p:spPr>
          <a:xfrm>
            <a:off x="2556933" y="4572000"/>
            <a:ext cx="575734" cy="118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Vidéo_Compressée">
            <a:hlinkClick r:id="" action="ppaction://media"/>
            <a:extLst>
              <a:ext uri="{FF2B5EF4-FFF2-40B4-BE49-F238E27FC236}">
                <a16:creationId xmlns:a16="http://schemas.microsoft.com/office/drawing/2014/main" id="{9167F202-B94F-F140-2779-30C0400EDB68}"/>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68894" y="1802229"/>
            <a:ext cx="5511423" cy="3253541"/>
          </a:xfrm>
          <a:prstGeom prst="roundRect">
            <a:avLst>
              <a:gd name="adj" fmla="val 5439"/>
            </a:avLst>
          </a:prstGeom>
          <a:solidFill>
            <a:schemeClr val="bg1"/>
          </a:solidFill>
          <a:ln>
            <a:solidFill>
              <a:srgbClr val="1B3446"/>
            </a:solidFill>
          </a:ln>
          <a:effectLst>
            <a:outerShdw blurRad="50800" dist="50800" dir="5400000" algn="ctr" rotWithShape="0">
              <a:srgbClr val="52BFD8"/>
            </a:outerShdw>
          </a:effectLst>
        </p:spPr>
      </p:pic>
      <p:grpSp>
        <p:nvGrpSpPr>
          <p:cNvPr id="7" name="Groupe 6">
            <a:extLst>
              <a:ext uri="{FF2B5EF4-FFF2-40B4-BE49-F238E27FC236}">
                <a16:creationId xmlns:a16="http://schemas.microsoft.com/office/drawing/2014/main" id="{2F0EE786-9137-76AB-5304-8DA1A7A9B49D}"/>
              </a:ext>
            </a:extLst>
          </p:cNvPr>
          <p:cNvGrpSpPr/>
          <p:nvPr/>
        </p:nvGrpSpPr>
        <p:grpSpPr>
          <a:xfrm>
            <a:off x="10810189" y="-855726"/>
            <a:ext cx="2383971" cy="2253343"/>
            <a:chOff x="10810189" y="-855726"/>
            <a:chExt cx="2383971" cy="2253343"/>
          </a:xfrm>
        </p:grpSpPr>
        <p:sp>
          <p:nvSpPr>
            <p:cNvPr id="10" name="Ellipse 9">
              <a:extLst>
                <a:ext uri="{FF2B5EF4-FFF2-40B4-BE49-F238E27FC236}">
                  <a16:creationId xmlns:a16="http://schemas.microsoft.com/office/drawing/2014/main" id="{36451172-0104-E644-25AB-2EDFC8B43419}"/>
                </a:ext>
              </a:extLst>
            </p:cNvPr>
            <p:cNvSpPr/>
            <p:nvPr/>
          </p:nvSpPr>
          <p:spPr>
            <a:xfrm>
              <a:off x="10810189" y="-855726"/>
              <a:ext cx="2383971" cy="2253343"/>
            </a:xfrm>
            <a:prstGeom prst="ellipse">
              <a:avLst/>
            </a:prstGeom>
            <a:solidFill>
              <a:srgbClr val="109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2">
              <a:extLst>
                <a:ext uri="{FF2B5EF4-FFF2-40B4-BE49-F238E27FC236}">
                  <a16:creationId xmlns:a16="http://schemas.microsoft.com/office/drawing/2014/main" id="{CAD47307-3C63-91C4-C43E-62E78E9A97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23136" y="179878"/>
              <a:ext cx="1075276" cy="436255"/>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ectangle : coins arrondis 11">
            <a:extLst>
              <a:ext uri="{FF2B5EF4-FFF2-40B4-BE49-F238E27FC236}">
                <a16:creationId xmlns:a16="http://schemas.microsoft.com/office/drawing/2014/main" id="{59CF01F9-0E98-14A0-ECC2-209DC586168E}"/>
              </a:ext>
            </a:extLst>
          </p:cNvPr>
          <p:cNvSpPr/>
          <p:nvPr/>
        </p:nvSpPr>
        <p:spPr>
          <a:xfrm>
            <a:off x="5745889" y="1432885"/>
            <a:ext cx="6350317" cy="2241416"/>
          </a:xfrm>
          <a:prstGeom prst="roundRect">
            <a:avLst/>
          </a:prstGeom>
          <a:solidFill>
            <a:schemeClr val="bg1"/>
          </a:solidFill>
          <a:ln>
            <a:solidFill>
              <a:srgbClr val="1B3446"/>
            </a:solidFill>
          </a:ln>
          <a:effectLst>
            <a:outerShdw blurRad="50800" dist="50800" dir="5400000" algn="ctr" rotWithShape="0">
              <a:srgbClr val="52BF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200" b="0" i="0" u="none" strike="noStrike" kern="1200" cap="none" spc="0" normalizeH="0" baseline="0" noProof="0" dirty="0">
                <a:ln>
                  <a:noFill/>
                </a:ln>
                <a:solidFill>
                  <a:prstClr val="white">
                    <a:lumMod val="85000"/>
                  </a:prstClr>
                </a:solidFill>
                <a:effectLst/>
                <a:uLnTx/>
                <a:uFillTx/>
                <a:latin typeface="Bouygues Read"/>
                <a:ea typeface="+mn-ea"/>
                <a:cs typeface="+mn-cs"/>
              </a:rPr>
              <a:t>Le client clique sur « Compte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200" b="0" i="0" u="none" strike="noStrike" kern="1200" cap="none" spc="0" normalizeH="0" baseline="0" noProof="0" dirty="0">
                <a:ln>
                  <a:noFill/>
                </a:ln>
                <a:solidFill>
                  <a:prstClr val="white">
                    <a:lumMod val="85000"/>
                  </a:prstClr>
                </a:solidFill>
                <a:effectLst/>
                <a:uLnTx/>
                <a:uFillTx/>
                <a:latin typeface="Bouygues Read"/>
                <a:ea typeface="+mn-ea"/>
                <a:cs typeface="+mn-cs"/>
              </a:rPr>
              <a:t>Le client clique sur mes commandes</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200" b="0" i="0" u="none" strike="noStrike" kern="1200" cap="none" spc="0" normalizeH="0" baseline="0" noProof="0" dirty="0">
                <a:ln>
                  <a:noFill/>
                </a:ln>
                <a:solidFill>
                  <a:prstClr val="white">
                    <a:lumMod val="85000"/>
                  </a:prstClr>
                </a:solidFill>
                <a:effectLst/>
                <a:uLnTx/>
                <a:uFillTx/>
                <a:latin typeface="Bouygues Read"/>
                <a:ea typeface="+mn-ea"/>
                <a:cs typeface="+mn-cs"/>
              </a:rPr>
              <a:t>Le client clique sur commandes passées sur le site internet ou par téléphone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200" b="0" i="0" u="none" strike="noStrike" kern="1200" cap="none" spc="0" normalizeH="0" baseline="0" noProof="0" dirty="0">
                <a:ln>
                  <a:noFill/>
                </a:ln>
                <a:solidFill>
                  <a:prstClr val="white">
                    <a:lumMod val="85000"/>
                  </a:prstClr>
                </a:solidFill>
                <a:effectLst/>
                <a:uLnTx/>
                <a:uFillTx/>
                <a:latin typeface="Bouygues Read"/>
                <a:ea typeface="+mn-ea"/>
                <a:cs typeface="+mn-cs"/>
              </a:rPr>
              <a:t>Le client clique sur « planifier RDV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200" b="0" i="0" u="none" strike="noStrike" kern="1200" cap="none" spc="0" normalizeH="0" baseline="0" noProof="0" dirty="0">
                <a:ln>
                  <a:noFill/>
                </a:ln>
                <a:solidFill>
                  <a:prstClr val="white">
                    <a:lumMod val="85000"/>
                  </a:prstClr>
                </a:solidFill>
                <a:effectLst/>
                <a:uLnTx/>
                <a:uFillTx/>
                <a:latin typeface="Bouygues Read"/>
                <a:ea typeface="+mn-ea"/>
                <a:cs typeface="+mn-cs"/>
              </a:rPr>
              <a:t>Le client choisit le jour et l’heure de son RDV d’installation Fibre</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200" b="0" i="0" u="none" strike="noStrike" kern="1200" cap="none" spc="0" normalizeH="0" baseline="0" noProof="0" dirty="0">
                <a:ln>
                  <a:noFill/>
                </a:ln>
                <a:solidFill>
                  <a:prstClr val="white">
                    <a:lumMod val="85000"/>
                  </a:prstClr>
                </a:solidFill>
                <a:effectLst/>
                <a:uLnTx/>
                <a:uFillTx/>
                <a:latin typeface="Bouygues Read"/>
                <a:ea typeface="+mn-ea"/>
                <a:cs typeface="+mn-cs"/>
              </a:rPr>
              <a:t>Le client remplit l’ensemble des informations, puis clique sur «  Valider mon RDV »   </a:t>
            </a:r>
            <a:r>
              <a:rPr kumimoji="0" lang="fr-FR" sz="1200" b="1" i="0" u="none" strike="noStrike" kern="1200" cap="none" spc="0" normalizeH="0" baseline="0" noProof="0" dirty="0">
                <a:ln>
                  <a:noFill/>
                </a:ln>
                <a:solidFill>
                  <a:prstClr val="white">
                    <a:lumMod val="85000"/>
                  </a:prstClr>
                </a:solidFill>
                <a:effectLst/>
                <a:uLnTx/>
                <a:uFillTx/>
                <a:latin typeface="Bouygues Read"/>
                <a:ea typeface="+mn-ea"/>
                <a:cs typeface="+mn-cs"/>
              </a:rPr>
              <a:t>(Important pour une prise de RDV conforme )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200" b="0" i="0" u="none" strike="noStrike" kern="1200" cap="none" spc="0" normalizeH="0" baseline="0" noProof="0" dirty="0">
                <a:ln>
                  <a:noFill/>
                </a:ln>
                <a:solidFill>
                  <a:prstClr val="white">
                    <a:lumMod val="85000"/>
                  </a:prstClr>
                </a:solidFill>
                <a:effectLst/>
                <a:uLnTx/>
                <a:uFillTx/>
                <a:latin typeface="Bouygues Read"/>
                <a:ea typeface="+mn-ea"/>
                <a:cs typeface="+mn-cs"/>
              </a:rPr>
              <a:t>Le client coche la case «  je certifie » puis valider et payer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lang="fr-FR" sz="1200" dirty="0">
                <a:solidFill>
                  <a:prstClr val="white">
                    <a:lumMod val="85000"/>
                  </a:prstClr>
                </a:solidFill>
                <a:latin typeface="Bouygues Read"/>
              </a:rPr>
              <a:t>Le client saisie les informations, puis valide  </a:t>
            </a:r>
          </a:p>
          <a:p>
            <a:pPr marL="304792" indent="-304792" defTabSz="1219170">
              <a:buFont typeface="+mj-lt"/>
              <a:buAutoNum type="arabicPeriod"/>
              <a:defRPr/>
            </a:pPr>
            <a:r>
              <a:rPr kumimoji="0" lang="fr-FR" sz="1200" b="0" i="0" u="none" strike="noStrike" kern="1200" cap="none" spc="0" normalizeH="0" baseline="0" noProof="0" dirty="0">
                <a:ln>
                  <a:noFill/>
                </a:ln>
                <a:solidFill>
                  <a:srgbClr val="25465F"/>
                </a:solidFill>
                <a:effectLst/>
                <a:uLnTx/>
                <a:uFillTx/>
                <a:latin typeface="Bouygues Read"/>
                <a:ea typeface="+mn-ea"/>
                <a:cs typeface="+mn-cs"/>
              </a:rPr>
              <a:t>Le client doit valider la demande de paiement depuis sa banque   </a:t>
            </a:r>
          </a:p>
        </p:txBody>
      </p:sp>
    </p:spTree>
    <p:extLst>
      <p:ext uri="{BB962C8B-B14F-4D97-AF65-F5344CB8AC3E}">
        <p14:creationId xmlns:p14="http://schemas.microsoft.com/office/powerpoint/2010/main" val="323438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78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87CE65EA-3D79-7C47-988B-0B2D92EE3FFB}"/>
              </a:ext>
            </a:extLst>
          </p:cNvPr>
          <p:cNvSpPr>
            <a:spLocks noGrp="1"/>
          </p:cNvSpPr>
          <p:nvPr>
            <p:ph type="body" sz="quarter" idx="11"/>
          </p:nvPr>
        </p:nvSpPr>
        <p:spPr>
          <a:xfrm>
            <a:off x="0" y="1722876"/>
            <a:ext cx="4876800" cy="1542182"/>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effectLst/>
                <a:uLnTx/>
                <a:uFillTx/>
                <a:latin typeface="Bouygues Read"/>
                <a:ea typeface="+mn-ea"/>
                <a:cs typeface="+mn-cs"/>
              </a:rPr>
              <a:t>Les étapes du paiement hybride</a:t>
            </a:r>
          </a:p>
          <a:p>
            <a:pPr marL="0" marR="0" lvl="0" indent="0" algn="l" defTabSz="1219170" rtl="0" eaLnBrk="1" fontAlgn="auto" latinLnBrk="0" hangingPunct="1">
              <a:lnSpc>
                <a:spcPct val="100000"/>
              </a:lnSpc>
              <a:spcBef>
                <a:spcPts val="0"/>
              </a:spcBef>
              <a:spcAft>
                <a:spcPts val="0"/>
              </a:spcAft>
              <a:buClrTx/>
              <a:buSzTx/>
              <a:buFontTx/>
              <a:buNone/>
              <a:tabLst/>
              <a:defRPr/>
            </a:pPr>
            <a:r>
              <a:rPr lang="fr-FR" sz="2000" dirty="0">
                <a:solidFill>
                  <a:srgbClr val="109DB9"/>
                </a:solidFill>
                <a:latin typeface="Bouygues Read"/>
              </a:rPr>
              <a:t>Depuis le lien </a:t>
            </a:r>
            <a:r>
              <a:rPr kumimoji="0" lang="fr-FR" sz="2000" b="1" i="0" u="none" strike="noStrike" kern="1200" cap="none" spc="0" normalizeH="0" baseline="0" noProof="0" dirty="0">
                <a:ln>
                  <a:noFill/>
                </a:ln>
                <a:solidFill>
                  <a:srgbClr val="109DB9"/>
                </a:solidFill>
                <a:effectLst/>
                <a:uLnTx/>
                <a:uFillTx/>
                <a:latin typeface="Bouygues Read"/>
                <a:ea typeface="+mn-ea"/>
                <a:cs typeface="+mn-cs"/>
              </a:rPr>
              <a:t> </a:t>
            </a:r>
            <a:endParaRPr lang="fr-FR" sz="2000" dirty="0">
              <a:solidFill>
                <a:srgbClr val="109DB9"/>
              </a:solidFill>
            </a:endParaRPr>
          </a:p>
        </p:txBody>
      </p:sp>
      <p:pic>
        <p:nvPicPr>
          <p:cNvPr id="3" name="Image 2">
            <a:extLst>
              <a:ext uri="{FF2B5EF4-FFF2-40B4-BE49-F238E27FC236}">
                <a16:creationId xmlns:a16="http://schemas.microsoft.com/office/drawing/2014/main" id="{2DAEE4A1-1BF2-40E2-A4F8-EEBD1C21D72A}"/>
              </a:ext>
            </a:extLst>
          </p:cNvPr>
          <p:cNvPicPr>
            <a:picLocks noChangeAspect="1"/>
          </p:cNvPicPr>
          <p:nvPr/>
        </p:nvPicPr>
        <p:blipFill rotWithShape="1">
          <a:blip r:embed="rId3"/>
          <a:srcRect l="28802"/>
          <a:stretch/>
        </p:blipFill>
        <p:spPr>
          <a:xfrm>
            <a:off x="8922848" y="3224398"/>
            <a:ext cx="2895600" cy="1261360"/>
          </a:xfrm>
          <a:prstGeom prst="rect">
            <a:avLst/>
          </a:prstGeom>
        </p:spPr>
      </p:pic>
      <p:pic>
        <p:nvPicPr>
          <p:cNvPr id="4" name="Image 3" descr="Une image contenant texte, scène, pièce, casino&#10;&#10;Description générée automatiquement">
            <a:extLst>
              <a:ext uri="{FF2B5EF4-FFF2-40B4-BE49-F238E27FC236}">
                <a16:creationId xmlns:a16="http://schemas.microsoft.com/office/drawing/2014/main" id="{81B090A7-8186-9A1B-14FB-023B7ED3DA76}"/>
              </a:ext>
            </a:extLst>
          </p:cNvPr>
          <p:cNvPicPr>
            <a:picLocks noChangeAspect="1"/>
          </p:cNvPicPr>
          <p:nvPr/>
        </p:nvPicPr>
        <p:blipFill>
          <a:blip r:embed="rId4"/>
          <a:stretch>
            <a:fillRect/>
          </a:stretch>
        </p:blipFill>
        <p:spPr>
          <a:xfrm>
            <a:off x="9458467" y="1714149"/>
            <a:ext cx="1177624" cy="1177624"/>
          </a:xfrm>
          <a:prstGeom prst="rect">
            <a:avLst/>
          </a:prstGeom>
        </p:spPr>
      </p:pic>
      <p:pic>
        <p:nvPicPr>
          <p:cNvPr id="22530" name="Picture 2">
            <a:extLst>
              <a:ext uri="{FF2B5EF4-FFF2-40B4-BE49-F238E27FC236}">
                <a16:creationId xmlns:a16="http://schemas.microsoft.com/office/drawing/2014/main" id="{E7B3C71E-3C4F-EA5A-4919-CC61BE292152}"/>
              </a:ext>
            </a:extLst>
          </p:cNvPr>
          <p:cNvPicPr>
            <a:picLocks noGrp="1" noChangeAspect="1" noChangeArrowheads="1"/>
          </p:cNvPicPr>
          <p:nvPr>
            <p:ph type="pic" sz="quarter" idx="16"/>
          </p:nvPr>
        </p:nvPicPr>
        <p:blipFill>
          <a:blip r:embed="rId5">
            <a:extLst>
              <a:ext uri="{28A0092B-C50C-407E-A947-70E740481C1C}">
                <a14:useLocalDpi xmlns:a14="http://schemas.microsoft.com/office/drawing/2010/main" val="0"/>
              </a:ext>
            </a:extLst>
          </a:blip>
          <a:srcRect l="3061" r="306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8" name="Ellipse 7">
            <a:extLst>
              <a:ext uri="{FF2B5EF4-FFF2-40B4-BE49-F238E27FC236}">
                <a16:creationId xmlns:a16="http://schemas.microsoft.com/office/drawing/2014/main" id="{F8D9943C-94B5-1EFA-1856-96A7C0356352}"/>
              </a:ext>
            </a:extLst>
          </p:cNvPr>
          <p:cNvSpPr/>
          <p:nvPr/>
        </p:nvSpPr>
        <p:spPr>
          <a:xfrm>
            <a:off x="1339616" y="3592942"/>
            <a:ext cx="2383971" cy="2253343"/>
          </a:xfrm>
          <a:prstGeom prst="ellipse">
            <a:avLst/>
          </a:prstGeom>
          <a:solidFill>
            <a:srgbClr val="109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ZoneTexte 1">
            <a:extLst>
              <a:ext uri="{FF2B5EF4-FFF2-40B4-BE49-F238E27FC236}">
                <a16:creationId xmlns:a16="http://schemas.microsoft.com/office/drawing/2014/main" id="{A87EEC8D-56BC-8B2C-AA0F-B579A2928D73}"/>
              </a:ext>
            </a:extLst>
          </p:cNvPr>
          <p:cNvSpPr txBox="1"/>
          <p:nvPr/>
        </p:nvSpPr>
        <p:spPr>
          <a:xfrm>
            <a:off x="1682515" y="4310743"/>
            <a:ext cx="1698172" cy="923330"/>
          </a:xfrm>
          <a:prstGeom prst="rect">
            <a:avLst/>
          </a:prstGeom>
          <a:noFill/>
        </p:spPr>
        <p:txBody>
          <a:bodyPr wrap="square" rtlCol="0">
            <a:spAutoFit/>
          </a:bodyPr>
          <a:lstStyle/>
          <a:p>
            <a:pPr algn="ctr"/>
            <a:r>
              <a:rPr lang="fr-FR">
                <a:solidFill>
                  <a:schemeClr val="bg1"/>
                </a:solidFill>
                <a:latin typeface="Bouygues Read" pitchFamily="50" charset="0"/>
              </a:rPr>
              <a:t>Espace client </a:t>
            </a:r>
            <a:r>
              <a:rPr lang="fr-FR" b="1">
                <a:solidFill>
                  <a:schemeClr val="accent4"/>
                </a:solidFill>
                <a:latin typeface="Bouygues Read" pitchFamily="50" charset="0"/>
              </a:rPr>
              <a:t>KO uniquement </a:t>
            </a:r>
          </a:p>
        </p:txBody>
      </p:sp>
    </p:spTree>
    <p:extLst>
      <p:ext uri="{BB962C8B-B14F-4D97-AF65-F5344CB8AC3E}">
        <p14:creationId xmlns:p14="http://schemas.microsoft.com/office/powerpoint/2010/main" val="181120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CC89C250-E5BB-F0F8-3271-BAB55FBE5E58}"/>
              </a:ext>
            </a:extLst>
          </p:cNvPr>
          <p:cNvPicPr>
            <a:picLocks noChangeAspect="1"/>
          </p:cNvPicPr>
          <p:nvPr/>
        </p:nvPicPr>
        <p:blipFill>
          <a:blip r:embed="rId3"/>
          <a:stretch>
            <a:fillRect/>
          </a:stretch>
        </p:blipFill>
        <p:spPr>
          <a:xfrm>
            <a:off x="5738949" y="3535408"/>
            <a:ext cx="5720564" cy="3217817"/>
          </a:xfrm>
          <a:prstGeom prst="rect">
            <a:avLst/>
          </a:prstGeom>
        </p:spPr>
      </p:pic>
      <p:sp>
        <p:nvSpPr>
          <p:cNvPr id="44" name="Espace réservé de la date 1">
            <a:extLst>
              <a:ext uri="{FF2B5EF4-FFF2-40B4-BE49-F238E27FC236}">
                <a16:creationId xmlns:a16="http://schemas.microsoft.com/office/drawing/2014/main" id="{34B4F4EE-FF68-4453-9ECF-55533D07542B}"/>
              </a:ext>
            </a:extLst>
          </p:cNvPr>
          <p:cNvSpPr>
            <a:spLocks noGrp="1"/>
          </p:cNvSpPr>
          <p:nvPr>
            <p:ph type="dt" sz="half" idx="4294967295"/>
          </p:nvPr>
        </p:nvSpPr>
        <p:spPr>
          <a:xfrm>
            <a:off x="0" y="6513513"/>
            <a:ext cx="239713" cy="239712"/>
          </a:xfrm>
          <a:prstGeom prst="rect">
            <a:avLst/>
          </a:prstGeom>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133" b="0" i="0" u="none" strike="noStrike" kern="1200" cap="none" spc="0" normalizeH="0" baseline="0" noProof="0">
                <a:ln>
                  <a:noFill/>
                </a:ln>
                <a:solidFill>
                  <a:prstClr val="black"/>
                </a:solidFill>
                <a:effectLst/>
                <a:uLnTx/>
                <a:uFillTx/>
                <a:latin typeface="Bouygues Read"/>
                <a:ea typeface="+mn-ea"/>
                <a:cs typeface="+mn-cs"/>
              </a:rPr>
              <a:t>émetteur</a:t>
            </a:r>
          </a:p>
        </p:txBody>
      </p:sp>
      <p:sp>
        <p:nvSpPr>
          <p:cNvPr id="46" name="Espace réservé du numéro de diapositive 2">
            <a:extLst>
              <a:ext uri="{FF2B5EF4-FFF2-40B4-BE49-F238E27FC236}">
                <a16:creationId xmlns:a16="http://schemas.microsoft.com/office/drawing/2014/main" id="{D86F4BCF-C8EB-4644-A141-1D4341718F43}"/>
              </a:ext>
            </a:extLst>
          </p:cNvPr>
          <p:cNvSpPr txBox="1">
            <a:spLocks/>
          </p:cNvSpPr>
          <p:nvPr/>
        </p:nvSpPr>
        <p:spPr>
          <a:xfrm>
            <a:off x="0" y="0"/>
            <a:ext cx="0" cy="0"/>
          </a:xfr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fld id="{8F6C9E0E-E42A-40B5-A3BB-9CB91B2009DC}" type="slidenum">
              <a:rPr kumimoji="0" lang="fr-FR" sz="2400" b="0" i="0" u="none" strike="noStrike" kern="1200" cap="none" spc="0" normalizeH="0" baseline="0" noProof="0">
                <a:ln>
                  <a:noFill/>
                </a:ln>
                <a:solidFill>
                  <a:prstClr val="black"/>
                </a:solidFill>
                <a:effectLst/>
                <a:uLnTx/>
                <a:uFillTx/>
                <a:latin typeface="Bouygues Read"/>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29</a:t>
            </a:fld>
            <a:endParaRPr kumimoji="0" lang="fr-FR" sz="2400" b="0" i="0" u="none" strike="noStrike" kern="1200" cap="none" spc="0" normalizeH="0" baseline="0" noProof="0">
              <a:ln>
                <a:noFill/>
              </a:ln>
              <a:solidFill>
                <a:prstClr val="black"/>
              </a:solidFill>
              <a:effectLst/>
              <a:uLnTx/>
              <a:uFillTx/>
              <a:latin typeface="Bouygues Read"/>
              <a:ea typeface="+mn-ea"/>
              <a:cs typeface="+mn-cs"/>
            </a:endParaRPr>
          </a:p>
        </p:txBody>
      </p:sp>
      <p:sp>
        <p:nvSpPr>
          <p:cNvPr id="6" name="Rectangle : coins arrondis 5">
            <a:extLst>
              <a:ext uri="{FF2B5EF4-FFF2-40B4-BE49-F238E27FC236}">
                <a16:creationId xmlns:a16="http://schemas.microsoft.com/office/drawing/2014/main" id="{29ED7905-EB59-4E71-A3C9-F9E57200335F}"/>
              </a:ext>
            </a:extLst>
          </p:cNvPr>
          <p:cNvSpPr/>
          <p:nvPr/>
        </p:nvSpPr>
        <p:spPr>
          <a:xfrm>
            <a:off x="556406" y="1552893"/>
            <a:ext cx="10099153" cy="832754"/>
          </a:xfrm>
          <a:prstGeom prst="roundRect">
            <a:avLst/>
          </a:prstGeom>
          <a:solidFill>
            <a:schemeClr val="bg1"/>
          </a:solidFill>
          <a:ln>
            <a:solidFill>
              <a:srgbClr val="1B3446"/>
            </a:solidFill>
          </a:ln>
          <a:effectLst>
            <a:outerShdw blurRad="50800" dist="50800" dir="5400000" algn="ctr" rotWithShape="0">
              <a:srgbClr val="52BF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srgbClr val="25465F"/>
                </a:solidFill>
                <a:effectLst/>
                <a:uLnTx/>
                <a:uFillTx/>
                <a:latin typeface="Bouygues Read"/>
                <a:ea typeface="+mn-ea"/>
                <a:cs typeface="+mn-cs"/>
              </a:rPr>
              <a:t>Le prospect reçoit un sms sur son téléphone, une fois la commande validée sur Magento</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srgbClr val="25465F"/>
                </a:solidFill>
                <a:effectLst/>
                <a:uLnTx/>
                <a:uFillTx/>
                <a:latin typeface="Bouygues Read"/>
                <a:ea typeface="+mn-ea"/>
                <a:cs typeface="+mn-cs"/>
              </a:rPr>
              <a:t>Il doit cliquer sur l’adresse internet  </a:t>
            </a:r>
          </a:p>
        </p:txBody>
      </p:sp>
      <p:grpSp>
        <p:nvGrpSpPr>
          <p:cNvPr id="10" name="Groupe 9">
            <a:extLst>
              <a:ext uri="{FF2B5EF4-FFF2-40B4-BE49-F238E27FC236}">
                <a16:creationId xmlns:a16="http://schemas.microsoft.com/office/drawing/2014/main" id="{F0198374-8FF3-AFED-6984-A3D5278B9D60}"/>
              </a:ext>
            </a:extLst>
          </p:cNvPr>
          <p:cNvGrpSpPr/>
          <p:nvPr/>
        </p:nvGrpSpPr>
        <p:grpSpPr>
          <a:xfrm>
            <a:off x="2838864" y="2904296"/>
            <a:ext cx="3333750" cy="3295650"/>
            <a:chOff x="2838864" y="2904296"/>
            <a:chExt cx="3333750" cy="3295650"/>
          </a:xfrm>
        </p:grpSpPr>
        <p:pic>
          <p:nvPicPr>
            <p:cNvPr id="7" name="Image 6">
              <a:extLst>
                <a:ext uri="{FF2B5EF4-FFF2-40B4-BE49-F238E27FC236}">
                  <a16:creationId xmlns:a16="http://schemas.microsoft.com/office/drawing/2014/main" id="{0C827E40-94D1-DBD4-523C-BF7E38722C84}"/>
                </a:ext>
              </a:extLst>
            </p:cNvPr>
            <p:cNvPicPr>
              <a:picLocks noChangeAspect="1"/>
            </p:cNvPicPr>
            <p:nvPr/>
          </p:nvPicPr>
          <p:blipFill>
            <a:blip r:embed="rId4"/>
            <a:stretch>
              <a:fillRect/>
            </a:stretch>
          </p:blipFill>
          <p:spPr>
            <a:xfrm>
              <a:off x="2838864" y="2904296"/>
              <a:ext cx="3333750" cy="3295650"/>
            </a:xfrm>
            <a:prstGeom prst="rect">
              <a:avLst/>
            </a:prstGeom>
            <a:solidFill>
              <a:schemeClr val="bg1"/>
            </a:solidFill>
            <a:ln>
              <a:solidFill>
                <a:srgbClr val="1B3446"/>
              </a:solidFill>
            </a:ln>
            <a:effectLst>
              <a:outerShdw blurRad="50800" dist="50800" dir="5400000" algn="ctr" rotWithShape="0">
                <a:srgbClr val="52BFD8"/>
              </a:outerShdw>
            </a:effectLst>
          </p:spPr>
        </p:pic>
        <p:sp>
          <p:nvSpPr>
            <p:cNvPr id="9" name="Rectangle 8">
              <a:extLst>
                <a:ext uri="{FF2B5EF4-FFF2-40B4-BE49-F238E27FC236}">
                  <a16:creationId xmlns:a16="http://schemas.microsoft.com/office/drawing/2014/main" id="{DA5D870C-8DE2-1371-5C6B-E87B78AE2BFE}"/>
                </a:ext>
              </a:extLst>
            </p:cNvPr>
            <p:cNvSpPr/>
            <p:nvPr/>
          </p:nvSpPr>
          <p:spPr>
            <a:xfrm>
              <a:off x="3031435" y="5357191"/>
              <a:ext cx="1570382" cy="149087"/>
            </a:xfrm>
            <a:prstGeom prst="rect">
              <a:avLst/>
            </a:prstGeom>
            <a:solidFill>
              <a:srgbClr val="E9E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 name="ZoneTexte 2">
            <a:extLst>
              <a:ext uri="{FF2B5EF4-FFF2-40B4-BE49-F238E27FC236}">
                <a16:creationId xmlns:a16="http://schemas.microsoft.com/office/drawing/2014/main" id="{DBC7A3A5-2A00-3B41-38EF-8CDD30CCBA98}"/>
              </a:ext>
            </a:extLst>
          </p:cNvPr>
          <p:cNvSpPr txBox="1"/>
          <p:nvPr/>
        </p:nvSpPr>
        <p:spPr>
          <a:xfrm>
            <a:off x="119856" y="104728"/>
            <a:ext cx="10369152"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23455E"/>
                </a:solidFill>
                <a:effectLst/>
                <a:uLnTx/>
                <a:uFillTx/>
                <a:latin typeface="Bouygues Read"/>
                <a:ea typeface="+mn-ea"/>
                <a:cs typeface="+mn-cs"/>
              </a:rPr>
              <a:t>Validation de la commande depuis de SMS </a:t>
            </a:r>
            <a:endParaRPr kumimoji="0" lang="fr-FR" sz="2400" b="1" i="0" u="none" strike="noStrike" kern="1200" cap="none" spc="0" normalizeH="0" baseline="0" noProof="0" dirty="0">
              <a:ln>
                <a:noFill/>
              </a:ln>
              <a:solidFill>
                <a:srgbClr val="109DB9"/>
              </a:solidFill>
              <a:effectLst/>
              <a:uLnTx/>
              <a:uFillTx/>
              <a:latin typeface="Bouygues Read"/>
              <a:ea typeface="+mn-ea"/>
              <a:cs typeface="+mn-cs"/>
            </a:endParaRPr>
          </a:p>
        </p:txBody>
      </p:sp>
      <p:sp>
        <p:nvSpPr>
          <p:cNvPr id="4" name="ZoneTexte 3">
            <a:extLst>
              <a:ext uri="{FF2B5EF4-FFF2-40B4-BE49-F238E27FC236}">
                <a16:creationId xmlns:a16="http://schemas.microsoft.com/office/drawing/2014/main" id="{91A54DD9-F9C9-63D9-E393-1C449BD0FB80}"/>
              </a:ext>
            </a:extLst>
          </p:cNvPr>
          <p:cNvSpPr txBox="1"/>
          <p:nvPr/>
        </p:nvSpPr>
        <p:spPr>
          <a:xfrm>
            <a:off x="129802" y="518256"/>
            <a:ext cx="10369152" cy="31810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1467" b="1" i="0" u="none" strike="noStrike" kern="1200" cap="none" spc="0" normalizeH="0" baseline="0" noProof="0" dirty="0">
                <a:ln>
                  <a:noFill/>
                </a:ln>
                <a:solidFill>
                  <a:srgbClr val="EC7016"/>
                </a:solidFill>
                <a:effectLst/>
                <a:uLnTx/>
                <a:uFillTx/>
                <a:latin typeface="Bouygues Read"/>
                <a:ea typeface="+mn-ea"/>
                <a:cs typeface="+mn-cs"/>
              </a:rPr>
              <a:t>Uniquement si l’espace client ne fonctionne pas </a:t>
            </a:r>
          </a:p>
        </p:txBody>
      </p:sp>
    </p:spTree>
    <p:extLst>
      <p:ext uri="{BB962C8B-B14F-4D97-AF65-F5344CB8AC3E}">
        <p14:creationId xmlns:p14="http://schemas.microsoft.com/office/powerpoint/2010/main" val="2298597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953F3F4D-890F-41DA-C623-3E89D1C6F391}"/>
              </a:ext>
            </a:extLst>
          </p:cNvPr>
          <p:cNvPicPr>
            <a:picLocks noChangeAspect="1"/>
          </p:cNvPicPr>
          <p:nvPr/>
        </p:nvPicPr>
        <p:blipFill>
          <a:blip r:embed="rId3"/>
          <a:stretch>
            <a:fillRect/>
          </a:stretch>
        </p:blipFill>
        <p:spPr>
          <a:xfrm>
            <a:off x="0" y="2486535"/>
            <a:ext cx="12192000" cy="4066141"/>
          </a:xfrm>
          <a:prstGeom prst="rect">
            <a:avLst/>
          </a:prstGeom>
        </p:spPr>
      </p:pic>
      <p:sp>
        <p:nvSpPr>
          <p:cNvPr id="44" name="Espace réservé de la date 1">
            <a:extLst>
              <a:ext uri="{FF2B5EF4-FFF2-40B4-BE49-F238E27FC236}">
                <a16:creationId xmlns:a16="http://schemas.microsoft.com/office/drawing/2014/main" id="{34B4F4EE-FF68-4453-9ECF-55533D07542B}"/>
              </a:ext>
            </a:extLst>
          </p:cNvPr>
          <p:cNvSpPr>
            <a:spLocks noGrp="1"/>
          </p:cNvSpPr>
          <p:nvPr>
            <p:ph type="dt" sz="half" idx="4294967295"/>
          </p:nvPr>
        </p:nvSpPr>
        <p:spPr>
          <a:xfrm>
            <a:off x="0" y="6618288"/>
            <a:ext cx="239713" cy="239712"/>
          </a:xfrm>
          <a:prstGeom prst="rect">
            <a:avLst/>
          </a:prstGeom>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133" b="0" i="0" u="none" strike="noStrike" kern="1200" cap="none" spc="0" normalizeH="0" baseline="0" noProof="0">
                <a:ln>
                  <a:noFill/>
                </a:ln>
                <a:solidFill>
                  <a:prstClr val="black"/>
                </a:solidFill>
                <a:effectLst/>
                <a:uLnTx/>
                <a:uFillTx/>
                <a:latin typeface="Bouygues Read"/>
                <a:ea typeface="+mn-ea"/>
                <a:cs typeface="+mn-cs"/>
              </a:rPr>
              <a:t>émetteur</a:t>
            </a:r>
          </a:p>
        </p:txBody>
      </p:sp>
      <p:sp>
        <p:nvSpPr>
          <p:cNvPr id="46" name="Espace réservé du numéro de diapositive 2">
            <a:extLst>
              <a:ext uri="{FF2B5EF4-FFF2-40B4-BE49-F238E27FC236}">
                <a16:creationId xmlns:a16="http://schemas.microsoft.com/office/drawing/2014/main" id="{D86F4BCF-C8EB-4644-A141-1D4341718F43}"/>
              </a:ext>
            </a:extLst>
          </p:cNvPr>
          <p:cNvSpPr txBox="1">
            <a:spLocks/>
          </p:cNvSpPr>
          <p:nvPr/>
        </p:nvSpPr>
        <p:spPr>
          <a:xfrm>
            <a:off x="0" y="0"/>
            <a:ext cx="0" cy="0"/>
          </a:xfr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fld id="{8F6C9E0E-E42A-40B5-A3BB-9CB91B2009DC}" type="slidenum">
              <a:rPr kumimoji="0" lang="fr-FR" sz="2400" b="0" i="0" u="none" strike="noStrike" kern="1200" cap="none" spc="0" normalizeH="0" baseline="0" noProof="0">
                <a:ln>
                  <a:noFill/>
                </a:ln>
                <a:solidFill>
                  <a:prstClr val="black"/>
                </a:solidFill>
                <a:effectLst/>
                <a:uLnTx/>
                <a:uFillTx/>
                <a:latin typeface="Bouygues Read"/>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3</a:t>
            </a:fld>
            <a:endParaRPr kumimoji="0" lang="fr-FR" sz="2400" b="0" i="0" u="none" strike="noStrike" kern="1200" cap="none" spc="0" normalizeH="0" baseline="0" noProof="0">
              <a:ln>
                <a:noFill/>
              </a:ln>
              <a:solidFill>
                <a:prstClr val="black"/>
              </a:solidFill>
              <a:effectLst/>
              <a:uLnTx/>
              <a:uFillTx/>
              <a:latin typeface="Bouygues Read"/>
              <a:ea typeface="+mn-ea"/>
              <a:cs typeface="+mn-cs"/>
            </a:endParaRPr>
          </a:p>
        </p:txBody>
      </p:sp>
      <p:sp>
        <p:nvSpPr>
          <p:cNvPr id="5" name="ZoneTexte 4">
            <a:extLst>
              <a:ext uri="{FF2B5EF4-FFF2-40B4-BE49-F238E27FC236}">
                <a16:creationId xmlns:a16="http://schemas.microsoft.com/office/drawing/2014/main" id="{9DEDC411-FBAB-4843-B472-43D5EA94A075}"/>
              </a:ext>
            </a:extLst>
          </p:cNvPr>
          <p:cNvSpPr txBox="1"/>
          <p:nvPr/>
        </p:nvSpPr>
        <p:spPr>
          <a:xfrm>
            <a:off x="97233" y="20314"/>
            <a:ext cx="10369152"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23455E"/>
                </a:solidFill>
                <a:effectLst/>
                <a:uLnTx/>
                <a:uFillTx/>
                <a:latin typeface="Bouygues Read"/>
                <a:ea typeface="+mn-ea"/>
                <a:cs typeface="+mn-cs"/>
              </a:rPr>
              <a:t>Création de l’Espace Client pour les prospects</a:t>
            </a:r>
          </a:p>
        </p:txBody>
      </p:sp>
      <p:sp>
        <p:nvSpPr>
          <p:cNvPr id="27" name="ZoneTexte 26">
            <a:extLst>
              <a:ext uri="{FF2B5EF4-FFF2-40B4-BE49-F238E27FC236}">
                <a16:creationId xmlns:a16="http://schemas.microsoft.com/office/drawing/2014/main" id="{1D8D0209-DE18-46BD-86BC-696CCBEB4977}"/>
              </a:ext>
            </a:extLst>
          </p:cNvPr>
          <p:cNvSpPr txBox="1"/>
          <p:nvPr/>
        </p:nvSpPr>
        <p:spPr>
          <a:xfrm>
            <a:off x="128824" y="460351"/>
            <a:ext cx="10369152" cy="31810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1467" b="1" i="0" u="none" strike="noStrike" kern="1200" cap="none" spc="0" normalizeH="0" baseline="0" noProof="0" dirty="0">
                <a:ln>
                  <a:noFill/>
                </a:ln>
                <a:solidFill>
                  <a:srgbClr val="52BFD8"/>
                </a:solidFill>
                <a:effectLst/>
                <a:uLnTx/>
                <a:uFillTx/>
                <a:latin typeface="Bouygues Read"/>
                <a:ea typeface="+mn-ea"/>
                <a:cs typeface="+mn-cs"/>
              </a:rPr>
              <a:t>Accompagnement via Site Bouygues Telecom (Ordinateur, Tablette) ou App Bouygues Telecom (mobile)</a:t>
            </a:r>
          </a:p>
        </p:txBody>
      </p:sp>
      <p:sp>
        <p:nvSpPr>
          <p:cNvPr id="6" name="Rectangle : coins arrondis 5">
            <a:extLst>
              <a:ext uri="{FF2B5EF4-FFF2-40B4-BE49-F238E27FC236}">
                <a16:creationId xmlns:a16="http://schemas.microsoft.com/office/drawing/2014/main" id="{29ED7905-EB59-4E71-A3C9-F9E57200335F}"/>
              </a:ext>
            </a:extLst>
          </p:cNvPr>
          <p:cNvSpPr/>
          <p:nvPr/>
        </p:nvSpPr>
        <p:spPr>
          <a:xfrm>
            <a:off x="383059" y="1005038"/>
            <a:ext cx="11615352" cy="1369435"/>
          </a:xfrm>
          <a:prstGeom prst="roundRect">
            <a:avLst/>
          </a:prstGeom>
          <a:solidFill>
            <a:schemeClr val="bg1"/>
          </a:solidFill>
          <a:ln>
            <a:solidFill>
              <a:srgbClr val="1B3446"/>
            </a:solidFill>
          </a:ln>
          <a:effectLst>
            <a:outerShdw blurRad="50800" dist="50800" dir="5400000" algn="ctr" rotWithShape="0">
              <a:srgbClr val="52BF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Cliquer sur l’icône SMS depuis la page d’identification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srgbClr val="25465F"/>
                </a:solidFill>
                <a:effectLst/>
                <a:uLnTx/>
                <a:uFillTx/>
                <a:latin typeface="Bouygues Read"/>
                <a:ea typeface="+mn-ea"/>
                <a:cs typeface="+mn-cs"/>
              </a:rPr>
              <a:t>Sélectionner le motif « Création espace client (prospect)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srgbClr val="25465F"/>
                </a:solidFill>
                <a:effectLst/>
                <a:uLnTx/>
                <a:uFillTx/>
                <a:latin typeface="Bouygues Read"/>
                <a:ea typeface="+mn-ea"/>
                <a:cs typeface="+mn-cs"/>
              </a:rPr>
              <a:t>Indiquer le numéro de téléphone du client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srgbClr val="25465F"/>
                </a:solidFill>
                <a:effectLst/>
                <a:uLnTx/>
                <a:uFillTx/>
                <a:latin typeface="Bouygues Read"/>
                <a:ea typeface="+mn-ea"/>
                <a:cs typeface="+mn-cs"/>
              </a:rPr>
              <a:t>Cliquer sur envoyer le sms </a:t>
            </a:r>
          </a:p>
        </p:txBody>
      </p:sp>
      <p:sp>
        <p:nvSpPr>
          <p:cNvPr id="7" name="Rectangle 6">
            <a:extLst>
              <a:ext uri="{FF2B5EF4-FFF2-40B4-BE49-F238E27FC236}">
                <a16:creationId xmlns:a16="http://schemas.microsoft.com/office/drawing/2014/main" id="{2D0C3D84-4206-4326-22CE-83535BF2DC55}"/>
              </a:ext>
            </a:extLst>
          </p:cNvPr>
          <p:cNvSpPr/>
          <p:nvPr/>
        </p:nvSpPr>
        <p:spPr>
          <a:xfrm>
            <a:off x="239713" y="4777740"/>
            <a:ext cx="1749107" cy="239712"/>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952C4D9B-DECC-A0A9-4404-0321B3BF159B}"/>
              </a:ext>
            </a:extLst>
          </p:cNvPr>
          <p:cNvSpPr/>
          <p:nvPr/>
        </p:nvSpPr>
        <p:spPr>
          <a:xfrm>
            <a:off x="2529523" y="2783006"/>
            <a:ext cx="4751387" cy="485973"/>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3157224-81A8-43F5-386C-6249145296F0}"/>
              </a:ext>
            </a:extLst>
          </p:cNvPr>
          <p:cNvSpPr/>
          <p:nvPr/>
        </p:nvSpPr>
        <p:spPr>
          <a:xfrm>
            <a:off x="4343400" y="3759666"/>
            <a:ext cx="1097280" cy="322891"/>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715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4B75E544-ACD4-B4D5-B2A4-4FAFE4CB079F}"/>
              </a:ext>
            </a:extLst>
          </p:cNvPr>
          <p:cNvPicPr>
            <a:picLocks noChangeAspect="1"/>
          </p:cNvPicPr>
          <p:nvPr/>
        </p:nvPicPr>
        <p:blipFill>
          <a:blip r:embed="rId3"/>
          <a:stretch>
            <a:fillRect/>
          </a:stretch>
        </p:blipFill>
        <p:spPr>
          <a:xfrm>
            <a:off x="5738949" y="3535408"/>
            <a:ext cx="5720564" cy="3217817"/>
          </a:xfrm>
          <a:prstGeom prst="rect">
            <a:avLst/>
          </a:prstGeom>
        </p:spPr>
      </p:pic>
      <p:sp>
        <p:nvSpPr>
          <p:cNvPr id="44" name="Espace réservé de la date 1">
            <a:extLst>
              <a:ext uri="{FF2B5EF4-FFF2-40B4-BE49-F238E27FC236}">
                <a16:creationId xmlns:a16="http://schemas.microsoft.com/office/drawing/2014/main" id="{34B4F4EE-FF68-4453-9ECF-55533D07542B}"/>
              </a:ext>
            </a:extLst>
          </p:cNvPr>
          <p:cNvSpPr>
            <a:spLocks noGrp="1"/>
          </p:cNvSpPr>
          <p:nvPr>
            <p:ph type="dt" sz="half" idx="4294967295"/>
          </p:nvPr>
        </p:nvSpPr>
        <p:spPr>
          <a:xfrm>
            <a:off x="0" y="6513513"/>
            <a:ext cx="239713" cy="239712"/>
          </a:xfrm>
          <a:prstGeom prst="rect">
            <a:avLst/>
          </a:prstGeom>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133" b="0" i="0" u="none" strike="noStrike" kern="1200" cap="none" spc="0" normalizeH="0" baseline="0" noProof="0">
                <a:ln>
                  <a:noFill/>
                </a:ln>
                <a:solidFill>
                  <a:prstClr val="black"/>
                </a:solidFill>
                <a:effectLst/>
                <a:uLnTx/>
                <a:uFillTx/>
                <a:latin typeface="Bouygues Read"/>
                <a:ea typeface="+mn-ea"/>
                <a:cs typeface="+mn-cs"/>
              </a:rPr>
              <a:t>émetteur</a:t>
            </a:r>
          </a:p>
        </p:txBody>
      </p:sp>
      <p:sp>
        <p:nvSpPr>
          <p:cNvPr id="46" name="Espace réservé du numéro de diapositive 2">
            <a:extLst>
              <a:ext uri="{FF2B5EF4-FFF2-40B4-BE49-F238E27FC236}">
                <a16:creationId xmlns:a16="http://schemas.microsoft.com/office/drawing/2014/main" id="{D86F4BCF-C8EB-4644-A141-1D4341718F43}"/>
              </a:ext>
            </a:extLst>
          </p:cNvPr>
          <p:cNvSpPr txBox="1">
            <a:spLocks/>
          </p:cNvSpPr>
          <p:nvPr/>
        </p:nvSpPr>
        <p:spPr>
          <a:xfrm>
            <a:off x="0" y="0"/>
            <a:ext cx="0" cy="0"/>
          </a:xfr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fld id="{8F6C9E0E-E42A-40B5-A3BB-9CB91B2009DC}" type="slidenum">
              <a:rPr kumimoji="0" lang="fr-FR" sz="2400" b="0" i="0" u="none" strike="noStrike" kern="1200" cap="none" spc="0" normalizeH="0" baseline="0" noProof="0">
                <a:ln>
                  <a:noFill/>
                </a:ln>
                <a:solidFill>
                  <a:prstClr val="black"/>
                </a:solidFill>
                <a:effectLst/>
                <a:uLnTx/>
                <a:uFillTx/>
                <a:latin typeface="Bouygues Read"/>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30</a:t>
            </a:fld>
            <a:endParaRPr kumimoji="0" lang="fr-FR" sz="2400" b="0" i="0" u="none" strike="noStrike" kern="1200" cap="none" spc="0" normalizeH="0" baseline="0" noProof="0">
              <a:ln>
                <a:noFill/>
              </a:ln>
              <a:solidFill>
                <a:prstClr val="black"/>
              </a:solidFill>
              <a:effectLst/>
              <a:uLnTx/>
              <a:uFillTx/>
              <a:latin typeface="Bouygues Read"/>
              <a:ea typeface="+mn-ea"/>
              <a:cs typeface="+mn-cs"/>
            </a:endParaRPr>
          </a:p>
        </p:txBody>
      </p:sp>
      <p:pic>
        <p:nvPicPr>
          <p:cNvPr id="16" name="Image 15">
            <a:extLst>
              <a:ext uri="{FF2B5EF4-FFF2-40B4-BE49-F238E27FC236}">
                <a16:creationId xmlns:a16="http://schemas.microsoft.com/office/drawing/2014/main" id="{734E83D4-5BC7-4258-8A5B-5F6083EC6714}"/>
              </a:ext>
            </a:extLst>
          </p:cNvPr>
          <p:cNvPicPr>
            <a:picLocks noChangeAspect="1"/>
          </p:cNvPicPr>
          <p:nvPr/>
        </p:nvPicPr>
        <p:blipFill rotWithShape="1">
          <a:blip r:embed="rId4"/>
          <a:srcRect t="2697"/>
          <a:stretch/>
        </p:blipFill>
        <p:spPr>
          <a:xfrm>
            <a:off x="3088849" y="2300140"/>
            <a:ext cx="3007151" cy="4453085"/>
          </a:xfrm>
          <a:prstGeom prst="rect">
            <a:avLst/>
          </a:prstGeom>
          <a:solidFill>
            <a:schemeClr val="bg1"/>
          </a:solidFill>
          <a:ln>
            <a:solidFill>
              <a:srgbClr val="1B3446"/>
            </a:solidFill>
          </a:ln>
          <a:effectLst>
            <a:outerShdw blurRad="50800" dist="50800" dir="5400000" algn="ctr" rotWithShape="0">
              <a:srgbClr val="52BFD8"/>
            </a:outerShdw>
          </a:effectLst>
        </p:spPr>
      </p:pic>
      <p:sp>
        <p:nvSpPr>
          <p:cNvPr id="6" name="Rectangle : coins arrondis 5">
            <a:extLst>
              <a:ext uri="{FF2B5EF4-FFF2-40B4-BE49-F238E27FC236}">
                <a16:creationId xmlns:a16="http://schemas.microsoft.com/office/drawing/2014/main" id="{29ED7905-EB59-4E71-A3C9-F9E57200335F}"/>
              </a:ext>
            </a:extLst>
          </p:cNvPr>
          <p:cNvSpPr/>
          <p:nvPr/>
        </p:nvSpPr>
        <p:spPr>
          <a:xfrm>
            <a:off x="499931" y="1256781"/>
            <a:ext cx="10190151" cy="845395"/>
          </a:xfrm>
          <a:prstGeom prst="roundRect">
            <a:avLst/>
          </a:prstGeom>
          <a:solidFill>
            <a:schemeClr val="bg1"/>
          </a:solidFill>
          <a:ln>
            <a:solidFill>
              <a:srgbClr val="1B3446"/>
            </a:solidFill>
          </a:ln>
          <a:effectLst>
            <a:outerShdw blurRad="50800" dist="50800" dir="5400000" algn="ctr" rotWithShape="0">
              <a:srgbClr val="52BF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srgbClr val="25465F"/>
                </a:solidFill>
                <a:effectLst/>
                <a:uLnTx/>
                <a:uFillTx/>
                <a:latin typeface="Bouygues Read"/>
                <a:ea typeface="+mn-ea"/>
                <a:cs typeface="+mn-cs"/>
              </a:rPr>
              <a:t>Le prospect reçoit un sms sur son téléphone, une fois la commande validée sur Magento</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srgbClr val="25465F"/>
                </a:solidFill>
                <a:effectLst/>
                <a:uLnTx/>
                <a:uFillTx/>
                <a:latin typeface="Bouygues Read"/>
                <a:ea typeface="+mn-ea"/>
                <a:cs typeface="+mn-cs"/>
              </a:rPr>
              <a:t>Il doit cliquer sur l’adresse internet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srgbClr val="25465F"/>
                </a:solidFill>
                <a:effectLst/>
                <a:uLnTx/>
                <a:uFillTx/>
                <a:latin typeface="Bouygues Read"/>
                <a:ea typeface="+mn-ea"/>
                <a:cs typeface="+mn-cs"/>
              </a:rPr>
              <a:t>Valider la page des cookies </a:t>
            </a:r>
          </a:p>
        </p:txBody>
      </p:sp>
      <p:sp>
        <p:nvSpPr>
          <p:cNvPr id="3" name="ZoneTexte 2">
            <a:extLst>
              <a:ext uri="{FF2B5EF4-FFF2-40B4-BE49-F238E27FC236}">
                <a16:creationId xmlns:a16="http://schemas.microsoft.com/office/drawing/2014/main" id="{58427076-4AC6-A08E-BE79-AD9200F9C603}"/>
              </a:ext>
            </a:extLst>
          </p:cNvPr>
          <p:cNvSpPr txBox="1"/>
          <p:nvPr/>
        </p:nvSpPr>
        <p:spPr>
          <a:xfrm>
            <a:off x="119856" y="104728"/>
            <a:ext cx="10369152"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23455E"/>
                </a:solidFill>
                <a:effectLst/>
                <a:uLnTx/>
                <a:uFillTx/>
                <a:latin typeface="Bouygues Read"/>
                <a:ea typeface="+mn-ea"/>
                <a:cs typeface="+mn-cs"/>
              </a:rPr>
              <a:t>Validation de la commande depuis de SMS </a:t>
            </a:r>
            <a:endParaRPr kumimoji="0" lang="fr-FR" sz="2400" b="1" i="0" u="none" strike="noStrike" kern="1200" cap="none" spc="0" normalizeH="0" baseline="0" noProof="0" dirty="0">
              <a:ln>
                <a:noFill/>
              </a:ln>
              <a:solidFill>
                <a:srgbClr val="109DB9"/>
              </a:solidFill>
              <a:effectLst/>
              <a:uLnTx/>
              <a:uFillTx/>
              <a:latin typeface="Bouygues Read"/>
              <a:ea typeface="+mn-ea"/>
              <a:cs typeface="+mn-cs"/>
            </a:endParaRPr>
          </a:p>
        </p:txBody>
      </p:sp>
      <p:sp>
        <p:nvSpPr>
          <p:cNvPr id="4" name="ZoneTexte 3">
            <a:extLst>
              <a:ext uri="{FF2B5EF4-FFF2-40B4-BE49-F238E27FC236}">
                <a16:creationId xmlns:a16="http://schemas.microsoft.com/office/drawing/2014/main" id="{A9FC77ED-BFEC-A392-F969-591408077C74}"/>
              </a:ext>
            </a:extLst>
          </p:cNvPr>
          <p:cNvSpPr txBox="1"/>
          <p:nvPr/>
        </p:nvSpPr>
        <p:spPr>
          <a:xfrm>
            <a:off x="129802" y="518256"/>
            <a:ext cx="10369152" cy="31810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1467" b="1" i="0" u="none" strike="noStrike" kern="1200" cap="none" spc="0" normalizeH="0" baseline="0" noProof="0" dirty="0">
                <a:ln>
                  <a:noFill/>
                </a:ln>
                <a:solidFill>
                  <a:srgbClr val="EC7016"/>
                </a:solidFill>
                <a:effectLst/>
                <a:uLnTx/>
                <a:uFillTx/>
                <a:latin typeface="Bouygues Read"/>
                <a:ea typeface="+mn-ea"/>
                <a:cs typeface="+mn-cs"/>
              </a:rPr>
              <a:t>Uniquement si l’espace client ne fonctionne pas </a:t>
            </a:r>
          </a:p>
        </p:txBody>
      </p:sp>
    </p:spTree>
    <p:extLst>
      <p:ext uri="{BB962C8B-B14F-4D97-AF65-F5344CB8AC3E}">
        <p14:creationId xmlns:p14="http://schemas.microsoft.com/office/powerpoint/2010/main" val="3559388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E471ECA9-E5A8-7848-D4D7-7152ABF5F5BF}"/>
              </a:ext>
            </a:extLst>
          </p:cNvPr>
          <p:cNvPicPr>
            <a:picLocks noChangeAspect="1"/>
          </p:cNvPicPr>
          <p:nvPr/>
        </p:nvPicPr>
        <p:blipFill>
          <a:blip r:embed="rId3"/>
          <a:stretch>
            <a:fillRect/>
          </a:stretch>
        </p:blipFill>
        <p:spPr>
          <a:xfrm>
            <a:off x="5738949" y="3535408"/>
            <a:ext cx="5720564" cy="3217817"/>
          </a:xfrm>
          <a:prstGeom prst="rect">
            <a:avLst/>
          </a:prstGeom>
        </p:spPr>
      </p:pic>
      <p:sp>
        <p:nvSpPr>
          <p:cNvPr id="44" name="Espace réservé de la date 1">
            <a:extLst>
              <a:ext uri="{FF2B5EF4-FFF2-40B4-BE49-F238E27FC236}">
                <a16:creationId xmlns:a16="http://schemas.microsoft.com/office/drawing/2014/main" id="{34B4F4EE-FF68-4453-9ECF-55533D07542B}"/>
              </a:ext>
            </a:extLst>
          </p:cNvPr>
          <p:cNvSpPr>
            <a:spLocks noGrp="1"/>
          </p:cNvSpPr>
          <p:nvPr>
            <p:ph type="dt" sz="half" idx="4294967295"/>
          </p:nvPr>
        </p:nvSpPr>
        <p:spPr>
          <a:xfrm>
            <a:off x="0" y="6513513"/>
            <a:ext cx="239713" cy="239712"/>
          </a:xfrm>
          <a:prstGeom prst="rect">
            <a:avLst/>
          </a:prstGeom>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133" b="0" i="0" u="none" strike="noStrike" kern="1200" cap="none" spc="0" normalizeH="0" baseline="0" noProof="0">
                <a:ln>
                  <a:noFill/>
                </a:ln>
                <a:solidFill>
                  <a:prstClr val="black"/>
                </a:solidFill>
                <a:effectLst/>
                <a:uLnTx/>
                <a:uFillTx/>
                <a:latin typeface="Bouygues Read"/>
                <a:ea typeface="+mn-ea"/>
                <a:cs typeface="+mn-cs"/>
              </a:rPr>
              <a:t>émetteur</a:t>
            </a:r>
          </a:p>
        </p:txBody>
      </p:sp>
      <p:sp>
        <p:nvSpPr>
          <p:cNvPr id="46" name="Espace réservé du numéro de diapositive 2">
            <a:extLst>
              <a:ext uri="{FF2B5EF4-FFF2-40B4-BE49-F238E27FC236}">
                <a16:creationId xmlns:a16="http://schemas.microsoft.com/office/drawing/2014/main" id="{D86F4BCF-C8EB-4644-A141-1D4341718F43}"/>
              </a:ext>
            </a:extLst>
          </p:cNvPr>
          <p:cNvSpPr txBox="1">
            <a:spLocks/>
          </p:cNvSpPr>
          <p:nvPr/>
        </p:nvSpPr>
        <p:spPr>
          <a:xfrm>
            <a:off x="0" y="0"/>
            <a:ext cx="0" cy="0"/>
          </a:xfr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fld id="{8F6C9E0E-E42A-40B5-A3BB-9CB91B2009DC}" type="slidenum">
              <a:rPr kumimoji="0" lang="fr-FR" sz="2400" b="0" i="0" u="none" strike="noStrike" kern="1200" cap="none" spc="0" normalizeH="0" baseline="0" noProof="0">
                <a:ln>
                  <a:noFill/>
                </a:ln>
                <a:solidFill>
                  <a:prstClr val="black"/>
                </a:solidFill>
                <a:effectLst/>
                <a:uLnTx/>
                <a:uFillTx/>
                <a:latin typeface="Bouygues Read"/>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31</a:t>
            </a:fld>
            <a:endParaRPr kumimoji="0" lang="fr-FR" sz="2400" b="0" i="0" u="none" strike="noStrike" kern="1200" cap="none" spc="0" normalizeH="0" baseline="0" noProof="0">
              <a:ln>
                <a:noFill/>
              </a:ln>
              <a:solidFill>
                <a:prstClr val="black"/>
              </a:solidFill>
              <a:effectLst/>
              <a:uLnTx/>
              <a:uFillTx/>
              <a:latin typeface="Bouygues Read"/>
              <a:ea typeface="+mn-ea"/>
              <a:cs typeface="+mn-cs"/>
            </a:endParaRPr>
          </a:p>
        </p:txBody>
      </p:sp>
      <p:sp>
        <p:nvSpPr>
          <p:cNvPr id="6" name="Rectangle : coins arrondis 5">
            <a:extLst>
              <a:ext uri="{FF2B5EF4-FFF2-40B4-BE49-F238E27FC236}">
                <a16:creationId xmlns:a16="http://schemas.microsoft.com/office/drawing/2014/main" id="{29ED7905-EB59-4E71-A3C9-F9E57200335F}"/>
              </a:ext>
            </a:extLst>
          </p:cNvPr>
          <p:cNvSpPr/>
          <p:nvPr/>
        </p:nvSpPr>
        <p:spPr>
          <a:xfrm>
            <a:off x="556406" y="1552893"/>
            <a:ext cx="10812320" cy="1124320"/>
          </a:xfrm>
          <a:prstGeom prst="roundRect">
            <a:avLst/>
          </a:prstGeom>
          <a:solidFill>
            <a:schemeClr val="bg1"/>
          </a:solidFill>
          <a:ln>
            <a:solidFill>
              <a:srgbClr val="1B3446"/>
            </a:solidFill>
          </a:ln>
          <a:effectLst>
            <a:outerShdw blurRad="50800" dist="50800" dir="5400000" algn="ctr" rotWithShape="0">
              <a:srgbClr val="52BF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srgbClr val="25465F"/>
                </a:solidFill>
                <a:effectLst/>
                <a:uLnTx/>
                <a:uFillTx/>
                <a:latin typeface="Bouygues Read"/>
                <a:ea typeface="+mn-ea"/>
                <a:cs typeface="+mn-cs"/>
              </a:rPr>
              <a:t>Le prospect reçoit un sms sur son téléphone, une fois la commande validée sur Magento</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srgbClr val="25465F"/>
                </a:solidFill>
                <a:effectLst/>
                <a:uLnTx/>
                <a:uFillTx/>
                <a:latin typeface="Bouygues Read"/>
                <a:ea typeface="+mn-ea"/>
                <a:cs typeface="+mn-cs"/>
              </a:rPr>
              <a:t>Il doit cliquer sur l’adresse internet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srgbClr val="25465F"/>
                </a:solidFill>
                <a:effectLst/>
                <a:uLnTx/>
                <a:uFillTx/>
                <a:latin typeface="Bouygues Read"/>
                <a:ea typeface="+mn-ea"/>
                <a:cs typeface="+mn-cs"/>
              </a:rPr>
              <a:t>Valider la page des cookies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srgbClr val="25465F"/>
                </a:solidFill>
                <a:effectLst/>
                <a:uLnTx/>
                <a:uFillTx/>
                <a:latin typeface="Bouygues Read"/>
                <a:ea typeface="+mn-ea"/>
                <a:cs typeface="+mn-cs"/>
              </a:rPr>
              <a:t>Cliquer sur « Recevoir mon code d’authentification » le code est envoyé sur l’adresse mail du client </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25465F"/>
                </a:solidFill>
                <a:effectLst/>
                <a:uLnTx/>
                <a:uFillTx/>
                <a:latin typeface="Bouygues Read"/>
                <a:ea typeface="+mn-ea"/>
                <a:cs typeface="+mn-cs"/>
              </a:rPr>
              <a:t> </a:t>
            </a:r>
          </a:p>
        </p:txBody>
      </p:sp>
      <p:pic>
        <p:nvPicPr>
          <p:cNvPr id="2" name="Image 1">
            <a:extLst>
              <a:ext uri="{FF2B5EF4-FFF2-40B4-BE49-F238E27FC236}">
                <a16:creationId xmlns:a16="http://schemas.microsoft.com/office/drawing/2014/main" id="{03668FAE-4997-F09F-9862-777A6859E75A}"/>
              </a:ext>
            </a:extLst>
          </p:cNvPr>
          <p:cNvPicPr>
            <a:picLocks noChangeAspect="1"/>
          </p:cNvPicPr>
          <p:nvPr/>
        </p:nvPicPr>
        <p:blipFill>
          <a:blip r:embed="rId4"/>
          <a:stretch>
            <a:fillRect/>
          </a:stretch>
        </p:blipFill>
        <p:spPr>
          <a:xfrm>
            <a:off x="2981532" y="3072669"/>
            <a:ext cx="3267075" cy="3267075"/>
          </a:xfrm>
          <a:prstGeom prst="rect">
            <a:avLst/>
          </a:prstGeom>
          <a:solidFill>
            <a:schemeClr val="bg1"/>
          </a:solidFill>
          <a:ln>
            <a:solidFill>
              <a:srgbClr val="1B3446"/>
            </a:solidFill>
          </a:ln>
          <a:effectLst>
            <a:outerShdw blurRad="50800" dist="50800" dir="5400000" algn="ctr" rotWithShape="0">
              <a:srgbClr val="52BFD8"/>
            </a:outerShdw>
          </a:effectLst>
        </p:spPr>
      </p:pic>
      <p:sp>
        <p:nvSpPr>
          <p:cNvPr id="3" name="ZoneTexte 2">
            <a:extLst>
              <a:ext uri="{FF2B5EF4-FFF2-40B4-BE49-F238E27FC236}">
                <a16:creationId xmlns:a16="http://schemas.microsoft.com/office/drawing/2014/main" id="{08112A04-9926-70E6-0882-F991B5CF5B12}"/>
              </a:ext>
            </a:extLst>
          </p:cNvPr>
          <p:cNvSpPr txBox="1"/>
          <p:nvPr/>
        </p:nvSpPr>
        <p:spPr>
          <a:xfrm>
            <a:off x="119856" y="104728"/>
            <a:ext cx="10369152"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23455E"/>
                </a:solidFill>
                <a:effectLst/>
                <a:uLnTx/>
                <a:uFillTx/>
                <a:latin typeface="Bouygues Read"/>
                <a:ea typeface="+mn-ea"/>
                <a:cs typeface="+mn-cs"/>
              </a:rPr>
              <a:t>Validation de la commande depuis de SMS </a:t>
            </a:r>
            <a:endParaRPr kumimoji="0" lang="fr-FR" sz="2400" b="1" i="0" u="none" strike="noStrike" kern="1200" cap="none" spc="0" normalizeH="0" baseline="0" noProof="0" dirty="0">
              <a:ln>
                <a:noFill/>
              </a:ln>
              <a:solidFill>
                <a:srgbClr val="109DB9"/>
              </a:solidFill>
              <a:effectLst/>
              <a:uLnTx/>
              <a:uFillTx/>
              <a:latin typeface="Bouygues Read"/>
              <a:ea typeface="+mn-ea"/>
              <a:cs typeface="+mn-cs"/>
            </a:endParaRPr>
          </a:p>
        </p:txBody>
      </p:sp>
      <p:sp>
        <p:nvSpPr>
          <p:cNvPr id="4" name="ZoneTexte 3">
            <a:extLst>
              <a:ext uri="{FF2B5EF4-FFF2-40B4-BE49-F238E27FC236}">
                <a16:creationId xmlns:a16="http://schemas.microsoft.com/office/drawing/2014/main" id="{9E3C848B-8B0C-896A-4868-482FDEB3D02A}"/>
              </a:ext>
            </a:extLst>
          </p:cNvPr>
          <p:cNvSpPr txBox="1"/>
          <p:nvPr/>
        </p:nvSpPr>
        <p:spPr>
          <a:xfrm>
            <a:off x="129802" y="518256"/>
            <a:ext cx="10369152" cy="31810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1467" b="1" i="0" u="none" strike="noStrike" kern="1200" cap="none" spc="0" normalizeH="0" baseline="0" noProof="0" dirty="0">
                <a:ln>
                  <a:noFill/>
                </a:ln>
                <a:solidFill>
                  <a:srgbClr val="EC7016"/>
                </a:solidFill>
                <a:effectLst/>
                <a:uLnTx/>
                <a:uFillTx/>
                <a:latin typeface="Bouygues Read"/>
                <a:ea typeface="+mn-ea"/>
                <a:cs typeface="+mn-cs"/>
              </a:rPr>
              <a:t>Uniquement si l’espace client ne fonctionne pas </a:t>
            </a:r>
          </a:p>
        </p:txBody>
      </p:sp>
    </p:spTree>
    <p:extLst>
      <p:ext uri="{BB962C8B-B14F-4D97-AF65-F5344CB8AC3E}">
        <p14:creationId xmlns:p14="http://schemas.microsoft.com/office/powerpoint/2010/main" val="28718923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E471ECA9-E5A8-7848-D4D7-7152ABF5F5BF}"/>
              </a:ext>
            </a:extLst>
          </p:cNvPr>
          <p:cNvPicPr>
            <a:picLocks noChangeAspect="1"/>
          </p:cNvPicPr>
          <p:nvPr/>
        </p:nvPicPr>
        <p:blipFill>
          <a:blip r:embed="rId3"/>
          <a:stretch>
            <a:fillRect/>
          </a:stretch>
        </p:blipFill>
        <p:spPr>
          <a:xfrm>
            <a:off x="5738949" y="3535408"/>
            <a:ext cx="5720564" cy="3217817"/>
          </a:xfrm>
          <a:prstGeom prst="rect">
            <a:avLst/>
          </a:prstGeom>
        </p:spPr>
      </p:pic>
      <p:sp>
        <p:nvSpPr>
          <p:cNvPr id="44" name="Espace réservé de la date 1">
            <a:extLst>
              <a:ext uri="{FF2B5EF4-FFF2-40B4-BE49-F238E27FC236}">
                <a16:creationId xmlns:a16="http://schemas.microsoft.com/office/drawing/2014/main" id="{34B4F4EE-FF68-4453-9ECF-55533D07542B}"/>
              </a:ext>
            </a:extLst>
          </p:cNvPr>
          <p:cNvSpPr>
            <a:spLocks noGrp="1"/>
          </p:cNvSpPr>
          <p:nvPr>
            <p:ph type="dt" sz="half" idx="4294967295"/>
          </p:nvPr>
        </p:nvSpPr>
        <p:spPr>
          <a:xfrm>
            <a:off x="0" y="6513513"/>
            <a:ext cx="239713" cy="239712"/>
          </a:xfrm>
          <a:prstGeom prst="rect">
            <a:avLst/>
          </a:prstGeom>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133" b="0" i="0" u="none" strike="noStrike" kern="1200" cap="none" spc="0" normalizeH="0" baseline="0" noProof="0">
                <a:ln>
                  <a:noFill/>
                </a:ln>
                <a:solidFill>
                  <a:prstClr val="black"/>
                </a:solidFill>
                <a:effectLst/>
                <a:uLnTx/>
                <a:uFillTx/>
                <a:latin typeface="Bouygues Read"/>
                <a:ea typeface="+mn-ea"/>
                <a:cs typeface="+mn-cs"/>
              </a:rPr>
              <a:t>émetteur</a:t>
            </a:r>
          </a:p>
        </p:txBody>
      </p:sp>
      <p:sp>
        <p:nvSpPr>
          <p:cNvPr id="46" name="Espace réservé du numéro de diapositive 2">
            <a:extLst>
              <a:ext uri="{FF2B5EF4-FFF2-40B4-BE49-F238E27FC236}">
                <a16:creationId xmlns:a16="http://schemas.microsoft.com/office/drawing/2014/main" id="{D86F4BCF-C8EB-4644-A141-1D4341718F43}"/>
              </a:ext>
            </a:extLst>
          </p:cNvPr>
          <p:cNvSpPr txBox="1">
            <a:spLocks/>
          </p:cNvSpPr>
          <p:nvPr/>
        </p:nvSpPr>
        <p:spPr>
          <a:xfrm>
            <a:off x="0" y="0"/>
            <a:ext cx="0" cy="0"/>
          </a:xfr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fld id="{8F6C9E0E-E42A-40B5-A3BB-9CB91B2009DC}" type="slidenum">
              <a:rPr kumimoji="0" lang="fr-FR" sz="2400" b="0" i="0" u="none" strike="noStrike" kern="1200" cap="none" spc="0" normalizeH="0" baseline="0" noProof="0">
                <a:ln>
                  <a:noFill/>
                </a:ln>
                <a:solidFill>
                  <a:prstClr val="black"/>
                </a:solidFill>
                <a:effectLst/>
                <a:uLnTx/>
                <a:uFillTx/>
                <a:latin typeface="Bouygues Read"/>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32</a:t>
            </a:fld>
            <a:endParaRPr kumimoji="0" lang="fr-FR" sz="2400" b="0" i="0" u="none" strike="noStrike" kern="1200" cap="none" spc="0" normalizeH="0" baseline="0" noProof="0">
              <a:ln>
                <a:noFill/>
              </a:ln>
              <a:solidFill>
                <a:prstClr val="black"/>
              </a:solidFill>
              <a:effectLst/>
              <a:uLnTx/>
              <a:uFillTx/>
              <a:latin typeface="Bouygues Read"/>
              <a:ea typeface="+mn-ea"/>
              <a:cs typeface="+mn-cs"/>
            </a:endParaRPr>
          </a:p>
        </p:txBody>
      </p:sp>
      <p:sp>
        <p:nvSpPr>
          <p:cNvPr id="6" name="Rectangle : coins arrondis 5">
            <a:extLst>
              <a:ext uri="{FF2B5EF4-FFF2-40B4-BE49-F238E27FC236}">
                <a16:creationId xmlns:a16="http://schemas.microsoft.com/office/drawing/2014/main" id="{29ED7905-EB59-4E71-A3C9-F9E57200335F}"/>
              </a:ext>
            </a:extLst>
          </p:cNvPr>
          <p:cNvSpPr/>
          <p:nvPr/>
        </p:nvSpPr>
        <p:spPr>
          <a:xfrm>
            <a:off x="556406" y="1552892"/>
            <a:ext cx="10812320" cy="1369211"/>
          </a:xfrm>
          <a:prstGeom prst="roundRect">
            <a:avLst/>
          </a:prstGeom>
          <a:solidFill>
            <a:schemeClr val="bg1"/>
          </a:solidFill>
          <a:ln>
            <a:solidFill>
              <a:srgbClr val="1B3446"/>
            </a:solidFill>
          </a:ln>
          <a:effectLst>
            <a:outerShdw blurRad="50800" dist="50800" dir="5400000" algn="ctr" rotWithShape="0">
              <a:srgbClr val="52BF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srgbClr val="25465F"/>
                </a:solidFill>
                <a:effectLst/>
                <a:uLnTx/>
                <a:uFillTx/>
                <a:latin typeface="Bouygues Read"/>
                <a:ea typeface="+mn-ea"/>
                <a:cs typeface="+mn-cs"/>
              </a:rPr>
              <a:t>Le prospect reçoit un sms sur son téléphone, une fois la commande validée sur Magento</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srgbClr val="25465F"/>
                </a:solidFill>
                <a:effectLst/>
                <a:uLnTx/>
                <a:uFillTx/>
                <a:latin typeface="Bouygues Read"/>
                <a:ea typeface="+mn-ea"/>
                <a:cs typeface="+mn-cs"/>
              </a:rPr>
              <a:t>Il doit cliquer sur l’adresse internet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srgbClr val="25465F"/>
                </a:solidFill>
                <a:effectLst/>
                <a:uLnTx/>
                <a:uFillTx/>
                <a:latin typeface="Bouygues Read"/>
                <a:ea typeface="+mn-ea"/>
                <a:cs typeface="+mn-cs"/>
              </a:rPr>
              <a:t>Valider la page des cookies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srgbClr val="25465F"/>
                </a:solidFill>
                <a:effectLst/>
                <a:uLnTx/>
                <a:uFillTx/>
                <a:latin typeface="Bouygues Read"/>
                <a:ea typeface="+mn-ea"/>
                <a:cs typeface="+mn-cs"/>
              </a:rPr>
              <a:t>Cliquer sur « Recevoir mon code d’authentification » le code est envoyé sur l’adresse mail du client</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srgbClr val="25465F"/>
                </a:solidFill>
                <a:effectLst/>
                <a:uLnTx/>
                <a:uFillTx/>
                <a:latin typeface="Bouygues Read"/>
                <a:ea typeface="+mn-ea"/>
                <a:cs typeface="+mn-cs"/>
              </a:rPr>
              <a:t>Le client récupère son  code depuis son mail </a:t>
            </a:r>
            <a:r>
              <a:rPr kumimoji="0" lang="fr-FR" sz="1400" b="1" i="0" u="none" strike="noStrike" kern="1200" cap="none" spc="0" normalizeH="0" baseline="0" noProof="0" dirty="0">
                <a:ln>
                  <a:noFill/>
                </a:ln>
                <a:solidFill>
                  <a:srgbClr val="25465F"/>
                </a:solidFill>
                <a:effectLst/>
                <a:uLnTx/>
                <a:uFillTx/>
                <a:latin typeface="Bouygues Read"/>
                <a:ea typeface="+mn-ea"/>
                <a:cs typeface="+mn-cs"/>
              </a:rPr>
              <a:t>( Attention le code est disponible 10min) </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25465F"/>
                </a:solidFill>
                <a:effectLst/>
                <a:uLnTx/>
                <a:uFillTx/>
                <a:latin typeface="Bouygues Read"/>
                <a:ea typeface="+mn-ea"/>
                <a:cs typeface="+mn-cs"/>
              </a:rPr>
              <a:t> </a:t>
            </a:r>
          </a:p>
        </p:txBody>
      </p:sp>
      <p:pic>
        <p:nvPicPr>
          <p:cNvPr id="9218" name="Picture 2">
            <a:extLst>
              <a:ext uri="{FF2B5EF4-FFF2-40B4-BE49-F238E27FC236}">
                <a16:creationId xmlns:a16="http://schemas.microsoft.com/office/drawing/2014/main" id="{FC7C5005-1EFE-9A54-F5DC-F9BF1E0ED5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2422" y="3154023"/>
            <a:ext cx="2673578" cy="3479346"/>
          </a:xfrm>
          <a:prstGeom prst="rect">
            <a:avLst/>
          </a:prstGeom>
          <a:solidFill>
            <a:schemeClr val="bg1"/>
          </a:solidFill>
          <a:ln>
            <a:solidFill>
              <a:srgbClr val="1B3446"/>
            </a:solidFill>
          </a:ln>
          <a:effectLst>
            <a:outerShdw blurRad="50800" dist="50800" dir="5400000" algn="ctr" rotWithShape="0">
              <a:srgbClr val="52BFD8"/>
            </a:outerShdw>
          </a:effectLst>
        </p:spPr>
      </p:pic>
      <p:sp>
        <p:nvSpPr>
          <p:cNvPr id="2" name="ZoneTexte 1">
            <a:extLst>
              <a:ext uri="{FF2B5EF4-FFF2-40B4-BE49-F238E27FC236}">
                <a16:creationId xmlns:a16="http://schemas.microsoft.com/office/drawing/2014/main" id="{D6E723A2-9AFA-BFD1-8586-F75C8D595819}"/>
              </a:ext>
            </a:extLst>
          </p:cNvPr>
          <p:cNvSpPr txBox="1"/>
          <p:nvPr/>
        </p:nvSpPr>
        <p:spPr>
          <a:xfrm>
            <a:off x="119856" y="104728"/>
            <a:ext cx="10369152"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23455E"/>
                </a:solidFill>
                <a:effectLst/>
                <a:uLnTx/>
                <a:uFillTx/>
                <a:latin typeface="Bouygues Read"/>
                <a:ea typeface="+mn-ea"/>
                <a:cs typeface="+mn-cs"/>
              </a:rPr>
              <a:t>Validation de la commande depuis de SMS </a:t>
            </a:r>
            <a:endParaRPr kumimoji="0" lang="fr-FR" sz="2400" b="1" i="0" u="none" strike="noStrike" kern="1200" cap="none" spc="0" normalizeH="0" baseline="0" noProof="0" dirty="0">
              <a:ln>
                <a:noFill/>
              </a:ln>
              <a:solidFill>
                <a:srgbClr val="109DB9"/>
              </a:solidFill>
              <a:effectLst/>
              <a:uLnTx/>
              <a:uFillTx/>
              <a:latin typeface="Bouygues Read"/>
              <a:ea typeface="+mn-ea"/>
              <a:cs typeface="+mn-cs"/>
            </a:endParaRPr>
          </a:p>
        </p:txBody>
      </p:sp>
      <p:sp>
        <p:nvSpPr>
          <p:cNvPr id="3" name="ZoneTexte 2">
            <a:extLst>
              <a:ext uri="{FF2B5EF4-FFF2-40B4-BE49-F238E27FC236}">
                <a16:creationId xmlns:a16="http://schemas.microsoft.com/office/drawing/2014/main" id="{3648CD31-FD0C-3AE1-7096-D954C79C5170}"/>
              </a:ext>
            </a:extLst>
          </p:cNvPr>
          <p:cNvSpPr txBox="1"/>
          <p:nvPr/>
        </p:nvSpPr>
        <p:spPr>
          <a:xfrm>
            <a:off x="129802" y="518256"/>
            <a:ext cx="10369152" cy="31810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1467" b="1" i="0" u="none" strike="noStrike" kern="1200" cap="none" spc="0" normalizeH="0" baseline="0" noProof="0" dirty="0">
                <a:ln>
                  <a:noFill/>
                </a:ln>
                <a:solidFill>
                  <a:srgbClr val="EC7016"/>
                </a:solidFill>
                <a:effectLst/>
                <a:uLnTx/>
                <a:uFillTx/>
                <a:latin typeface="Bouygues Read"/>
                <a:ea typeface="+mn-ea"/>
                <a:cs typeface="+mn-cs"/>
              </a:rPr>
              <a:t>Uniquement si l’espace client ne fonctionne pas </a:t>
            </a:r>
          </a:p>
        </p:txBody>
      </p:sp>
    </p:spTree>
    <p:extLst>
      <p:ext uri="{BB962C8B-B14F-4D97-AF65-F5344CB8AC3E}">
        <p14:creationId xmlns:p14="http://schemas.microsoft.com/office/powerpoint/2010/main" val="19639407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E471ECA9-E5A8-7848-D4D7-7152ABF5F5BF}"/>
              </a:ext>
            </a:extLst>
          </p:cNvPr>
          <p:cNvPicPr>
            <a:picLocks noChangeAspect="1"/>
          </p:cNvPicPr>
          <p:nvPr/>
        </p:nvPicPr>
        <p:blipFill>
          <a:blip r:embed="rId3"/>
          <a:stretch>
            <a:fillRect/>
          </a:stretch>
        </p:blipFill>
        <p:spPr>
          <a:xfrm>
            <a:off x="5738949" y="3535408"/>
            <a:ext cx="5720564" cy="3217817"/>
          </a:xfrm>
          <a:prstGeom prst="rect">
            <a:avLst/>
          </a:prstGeom>
        </p:spPr>
      </p:pic>
      <p:sp>
        <p:nvSpPr>
          <p:cNvPr id="44" name="Espace réservé de la date 1">
            <a:extLst>
              <a:ext uri="{FF2B5EF4-FFF2-40B4-BE49-F238E27FC236}">
                <a16:creationId xmlns:a16="http://schemas.microsoft.com/office/drawing/2014/main" id="{34B4F4EE-FF68-4453-9ECF-55533D07542B}"/>
              </a:ext>
            </a:extLst>
          </p:cNvPr>
          <p:cNvSpPr>
            <a:spLocks noGrp="1"/>
          </p:cNvSpPr>
          <p:nvPr>
            <p:ph type="dt" sz="half" idx="4294967295"/>
          </p:nvPr>
        </p:nvSpPr>
        <p:spPr>
          <a:xfrm>
            <a:off x="0" y="6513513"/>
            <a:ext cx="239713" cy="239712"/>
          </a:xfrm>
          <a:prstGeom prst="rect">
            <a:avLst/>
          </a:prstGeom>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133" b="0" i="0" u="none" strike="noStrike" kern="1200" cap="none" spc="0" normalizeH="0" baseline="0" noProof="0">
                <a:ln>
                  <a:noFill/>
                </a:ln>
                <a:solidFill>
                  <a:prstClr val="black"/>
                </a:solidFill>
                <a:effectLst/>
                <a:uLnTx/>
                <a:uFillTx/>
                <a:latin typeface="Bouygues Read"/>
                <a:ea typeface="+mn-ea"/>
                <a:cs typeface="+mn-cs"/>
              </a:rPr>
              <a:t>émetteur</a:t>
            </a:r>
          </a:p>
        </p:txBody>
      </p:sp>
      <p:sp>
        <p:nvSpPr>
          <p:cNvPr id="46" name="Espace réservé du numéro de diapositive 2">
            <a:extLst>
              <a:ext uri="{FF2B5EF4-FFF2-40B4-BE49-F238E27FC236}">
                <a16:creationId xmlns:a16="http://schemas.microsoft.com/office/drawing/2014/main" id="{D86F4BCF-C8EB-4644-A141-1D4341718F43}"/>
              </a:ext>
            </a:extLst>
          </p:cNvPr>
          <p:cNvSpPr txBox="1">
            <a:spLocks/>
          </p:cNvSpPr>
          <p:nvPr/>
        </p:nvSpPr>
        <p:spPr>
          <a:xfrm>
            <a:off x="0" y="0"/>
            <a:ext cx="0" cy="0"/>
          </a:xfr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fld id="{8F6C9E0E-E42A-40B5-A3BB-9CB91B2009DC}" type="slidenum">
              <a:rPr kumimoji="0" lang="fr-FR" sz="2400" b="0" i="0" u="none" strike="noStrike" kern="1200" cap="none" spc="0" normalizeH="0" baseline="0" noProof="0">
                <a:ln>
                  <a:noFill/>
                </a:ln>
                <a:solidFill>
                  <a:prstClr val="black"/>
                </a:solidFill>
                <a:effectLst/>
                <a:uLnTx/>
                <a:uFillTx/>
                <a:latin typeface="Bouygues Read"/>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33</a:t>
            </a:fld>
            <a:endParaRPr kumimoji="0" lang="fr-FR" sz="2400" b="0" i="0" u="none" strike="noStrike" kern="1200" cap="none" spc="0" normalizeH="0" baseline="0" noProof="0">
              <a:ln>
                <a:noFill/>
              </a:ln>
              <a:solidFill>
                <a:prstClr val="black"/>
              </a:solidFill>
              <a:effectLst/>
              <a:uLnTx/>
              <a:uFillTx/>
              <a:latin typeface="Bouygues Read"/>
              <a:ea typeface="+mn-ea"/>
              <a:cs typeface="+mn-cs"/>
            </a:endParaRPr>
          </a:p>
        </p:txBody>
      </p:sp>
      <p:sp>
        <p:nvSpPr>
          <p:cNvPr id="6" name="Rectangle : coins arrondis 5">
            <a:extLst>
              <a:ext uri="{FF2B5EF4-FFF2-40B4-BE49-F238E27FC236}">
                <a16:creationId xmlns:a16="http://schemas.microsoft.com/office/drawing/2014/main" id="{29ED7905-EB59-4E71-A3C9-F9E57200335F}"/>
              </a:ext>
            </a:extLst>
          </p:cNvPr>
          <p:cNvSpPr/>
          <p:nvPr/>
        </p:nvSpPr>
        <p:spPr>
          <a:xfrm>
            <a:off x="536528" y="1213822"/>
            <a:ext cx="10812320" cy="1567478"/>
          </a:xfrm>
          <a:prstGeom prst="roundRect">
            <a:avLst/>
          </a:prstGeom>
          <a:solidFill>
            <a:schemeClr val="bg1"/>
          </a:solidFill>
          <a:ln>
            <a:solidFill>
              <a:srgbClr val="1B3446"/>
            </a:solidFill>
          </a:ln>
          <a:effectLst>
            <a:outerShdw blurRad="50800" dist="50800" dir="5400000" algn="ctr" rotWithShape="0">
              <a:srgbClr val="52BF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srgbClr val="25465F"/>
                </a:solidFill>
                <a:effectLst/>
                <a:uLnTx/>
                <a:uFillTx/>
                <a:latin typeface="Bouygues Read"/>
                <a:ea typeface="+mn-ea"/>
                <a:cs typeface="+mn-cs"/>
              </a:rPr>
              <a:t>Le prospect reçoit un sms sur son téléphone, une fois la commande validée sur Magento</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srgbClr val="25465F"/>
                </a:solidFill>
                <a:effectLst/>
                <a:uLnTx/>
                <a:uFillTx/>
                <a:latin typeface="Bouygues Read"/>
                <a:ea typeface="+mn-ea"/>
                <a:cs typeface="+mn-cs"/>
              </a:rPr>
              <a:t>Il doit cliquer sur l’adresse internet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srgbClr val="25465F"/>
                </a:solidFill>
                <a:effectLst/>
                <a:uLnTx/>
                <a:uFillTx/>
                <a:latin typeface="Bouygues Read"/>
                <a:ea typeface="+mn-ea"/>
                <a:cs typeface="+mn-cs"/>
              </a:rPr>
              <a:t>Valider la page des cookies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srgbClr val="25465F"/>
                </a:solidFill>
                <a:effectLst/>
                <a:uLnTx/>
                <a:uFillTx/>
                <a:latin typeface="Bouygues Read"/>
                <a:ea typeface="+mn-ea"/>
                <a:cs typeface="+mn-cs"/>
              </a:rPr>
              <a:t>Cliquer sur « Recevoir mon code d’authentification » le code est envoyé sur l’adresse mail du client</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srgbClr val="25465F"/>
                </a:solidFill>
                <a:effectLst/>
                <a:uLnTx/>
                <a:uFillTx/>
                <a:latin typeface="Bouygues Read"/>
                <a:ea typeface="+mn-ea"/>
                <a:cs typeface="+mn-cs"/>
              </a:rPr>
              <a:t>Le client récupère son  code depuis son mail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srgbClr val="25465F"/>
                </a:solidFill>
                <a:effectLst/>
                <a:uLnTx/>
                <a:uFillTx/>
                <a:latin typeface="Bouygues Read"/>
                <a:ea typeface="+mn-ea"/>
                <a:cs typeface="+mn-cs"/>
              </a:rPr>
              <a:t>Le client saisie le code </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25465F"/>
                </a:solidFill>
                <a:effectLst/>
                <a:uLnTx/>
                <a:uFillTx/>
                <a:latin typeface="Bouygues Read"/>
                <a:ea typeface="+mn-ea"/>
                <a:cs typeface="+mn-cs"/>
              </a:rPr>
              <a:t> </a:t>
            </a:r>
          </a:p>
        </p:txBody>
      </p:sp>
      <p:pic>
        <p:nvPicPr>
          <p:cNvPr id="2" name="Image 1">
            <a:extLst>
              <a:ext uri="{FF2B5EF4-FFF2-40B4-BE49-F238E27FC236}">
                <a16:creationId xmlns:a16="http://schemas.microsoft.com/office/drawing/2014/main" id="{0CBEF4B0-D6D5-9ECE-3E29-BB8E88028866}"/>
              </a:ext>
            </a:extLst>
          </p:cNvPr>
          <p:cNvPicPr>
            <a:picLocks noChangeAspect="1"/>
          </p:cNvPicPr>
          <p:nvPr/>
        </p:nvPicPr>
        <p:blipFill>
          <a:blip r:embed="rId4"/>
          <a:stretch>
            <a:fillRect/>
          </a:stretch>
        </p:blipFill>
        <p:spPr>
          <a:xfrm>
            <a:off x="3285917" y="3011557"/>
            <a:ext cx="3095625" cy="3741668"/>
          </a:xfrm>
          <a:prstGeom prst="rect">
            <a:avLst/>
          </a:prstGeom>
        </p:spPr>
      </p:pic>
      <p:sp>
        <p:nvSpPr>
          <p:cNvPr id="3" name="ZoneTexte 2">
            <a:extLst>
              <a:ext uri="{FF2B5EF4-FFF2-40B4-BE49-F238E27FC236}">
                <a16:creationId xmlns:a16="http://schemas.microsoft.com/office/drawing/2014/main" id="{BB14C3C2-7A8E-3542-A817-75A4D0D6A218}"/>
              </a:ext>
            </a:extLst>
          </p:cNvPr>
          <p:cNvSpPr txBox="1"/>
          <p:nvPr/>
        </p:nvSpPr>
        <p:spPr>
          <a:xfrm>
            <a:off x="119856" y="104728"/>
            <a:ext cx="10369152"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23455E"/>
                </a:solidFill>
                <a:effectLst/>
                <a:uLnTx/>
                <a:uFillTx/>
                <a:latin typeface="Bouygues Read"/>
                <a:ea typeface="+mn-ea"/>
                <a:cs typeface="+mn-cs"/>
              </a:rPr>
              <a:t>Validation de la commande depuis de SMS </a:t>
            </a:r>
            <a:endParaRPr kumimoji="0" lang="fr-FR" sz="2400" b="1" i="0" u="none" strike="noStrike" kern="1200" cap="none" spc="0" normalizeH="0" baseline="0" noProof="0" dirty="0">
              <a:ln>
                <a:noFill/>
              </a:ln>
              <a:solidFill>
                <a:srgbClr val="109DB9"/>
              </a:solidFill>
              <a:effectLst/>
              <a:uLnTx/>
              <a:uFillTx/>
              <a:latin typeface="Bouygues Read"/>
              <a:ea typeface="+mn-ea"/>
              <a:cs typeface="+mn-cs"/>
            </a:endParaRPr>
          </a:p>
        </p:txBody>
      </p:sp>
      <p:sp>
        <p:nvSpPr>
          <p:cNvPr id="4" name="ZoneTexte 3">
            <a:extLst>
              <a:ext uri="{FF2B5EF4-FFF2-40B4-BE49-F238E27FC236}">
                <a16:creationId xmlns:a16="http://schemas.microsoft.com/office/drawing/2014/main" id="{E1E69C04-C8EB-5464-81C2-3EE293B52AC6}"/>
              </a:ext>
            </a:extLst>
          </p:cNvPr>
          <p:cNvSpPr txBox="1"/>
          <p:nvPr/>
        </p:nvSpPr>
        <p:spPr>
          <a:xfrm>
            <a:off x="129802" y="518256"/>
            <a:ext cx="10369152" cy="31810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1467" b="1" i="0" u="none" strike="noStrike" kern="1200" cap="none" spc="0" normalizeH="0" baseline="0" noProof="0" dirty="0">
                <a:ln>
                  <a:noFill/>
                </a:ln>
                <a:solidFill>
                  <a:srgbClr val="EC7016"/>
                </a:solidFill>
                <a:effectLst/>
                <a:uLnTx/>
                <a:uFillTx/>
                <a:latin typeface="Bouygues Read"/>
                <a:ea typeface="+mn-ea"/>
                <a:cs typeface="+mn-cs"/>
              </a:rPr>
              <a:t>Uniquement si l’espace client ne fonctionne pas </a:t>
            </a:r>
          </a:p>
        </p:txBody>
      </p:sp>
    </p:spTree>
    <p:extLst>
      <p:ext uri="{BB962C8B-B14F-4D97-AF65-F5344CB8AC3E}">
        <p14:creationId xmlns:p14="http://schemas.microsoft.com/office/powerpoint/2010/main" val="17992789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descr="Une image contenant ciel, personne, plein air, habits&#10;&#10;Description générée automatiquement">
            <a:extLst>
              <a:ext uri="{FF2B5EF4-FFF2-40B4-BE49-F238E27FC236}">
                <a16:creationId xmlns:a16="http://schemas.microsoft.com/office/drawing/2014/main" id="{19A292FA-4EE4-6DCB-F68E-D6582FED2B77}"/>
              </a:ext>
            </a:extLst>
          </p:cNvPr>
          <p:cNvPicPr>
            <a:picLocks noGrp="1" noChangeAspect="1"/>
          </p:cNvPicPr>
          <p:nvPr>
            <p:ph type="pic" sz="quarter" idx="10"/>
          </p:nvPr>
        </p:nvPicPr>
        <p:blipFill>
          <a:blip r:embed="rId3"/>
          <a:srcRect l="23749" r="23749"/>
          <a:stretch>
            <a:fillRect/>
          </a:stretch>
        </p:blipFill>
        <p:spPr/>
      </p:pic>
      <p:sp>
        <p:nvSpPr>
          <p:cNvPr id="3" name="Espace réservé du texte 2">
            <a:extLst>
              <a:ext uri="{FF2B5EF4-FFF2-40B4-BE49-F238E27FC236}">
                <a16:creationId xmlns:a16="http://schemas.microsoft.com/office/drawing/2014/main" id="{EBFABC2B-33CF-374A-8176-5AF40E05D390}"/>
              </a:ext>
            </a:extLst>
          </p:cNvPr>
          <p:cNvSpPr>
            <a:spLocks noGrp="1"/>
          </p:cNvSpPr>
          <p:nvPr>
            <p:ph type="body" sz="quarter" idx="11"/>
          </p:nvPr>
        </p:nvSpPr>
        <p:spPr>
          <a:xfrm>
            <a:off x="0" y="2417553"/>
            <a:ext cx="7262016" cy="842963"/>
          </a:xfrm>
        </p:spPr>
        <p:txBody>
          <a:bodyPr/>
          <a:lstStyle/>
          <a:p>
            <a:r>
              <a:rPr lang="fr-FR" dirty="0"/>
              <a:t>Les autres étapes sont identiques à l’espace client </a:t>
            </a:r>
          </a:p>
        </p:txBody>
      </p:sp>
    </p:spTree>
    <p:extLst>
      <p:ext uri="{BB962C8B-B14F-4D97-AF65-F5344CB8AC3E}">
        <p14:creationId xmlns:p14="http://schemas.microsoft.com/office/powerpoint/2010/main" val="2530677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732A9DB5-5E71-9926-C3F8-7462BCF6F41B}"/>
              </a:ext>
            </a:extLst>
          </p:cNvPr>
          <p:cNvPicPr>
            <a:picLocks noChangeAspect="1"/>
          </p:cNvPicPr>
          <p:nvPr/>
        </p:nvPicPr>
        <p:blipFill>
          <a:blip r:embed="rId3"/>
          <a:stretch>
            <a:fillRect/>
          </a:stretch>
        </p:blipFill>
        <p:spPr>
          <a:xfrm>
            <a:off x="5680317" y="2874044"/>
            <a:ext cx="5724640" cy="3218967"/>
          </a:xfrm>
          <a:prstGeom prst="rect">
            <a:avLst/>
          </a:prstGeom>
        </p:spPr>
      </p:pic>
      <p:sp>
        <p:nvSpPr>
          <p:cNvPr id="44" name="Espace réservé de la date 1">
            <a:extLst>
              <a:ext uri="{FF2B5EF4-FFF2-40B4-BE49-F238E27FC236}">
                <a16:creationId xmlns:a16="http://schemas.microsoft.com/office/drawing/2014/main" id="{34B4F4EE-FF68-4453-9ECF-55533D07542B}"/>
              </a:ext>
            </a:extLst>
          </p:cNvPr>
          <p:cNvSpPr>
            <a:spLocks noGrp="1"/>
          </p:cNvSpPr>
          <p:nvPr>
            <p:ph type="dt" sz="half" idx="4294967295"/>
          </p:nvPr>
        </p:nvSpPr>
        <p:spPr>
          <a:xfrm>
            <a:off x="0" y="6618288"/>
            <a:ext cx="239713" cy="239712"/>
          </a:xfrm>
          <a:prstGeom prst="rect">
            <a:avLst/>
          </a:prstGeom>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133" b="0" i="0" u="none" strike="noStrike" kern="1200" cap="none" spc="0" normalizeH="0" baseline="0" noProof="0">
                <a:ln>
                  <a:noFill/>
                </a:ln>
                <a:solidFill>
                  <a:prstClr val="black"/>
                </a:solidFill>
                <a:effectLst/>
                <a:uLnTx/>
                <a:uFillTx/>
                <a:latin typeface="Bouygues Read"/>
                <a:ea typeface="+mn-ea"/>
                <a:cs typeface="+mn-cs"/>
              </a:rPr>
              <a:t>émetteur</a:t>
            </a:r>
          </a:p>
        </p:txBody>
      </p:sp>
      <p:sp>
        <p:nvSpPr>
          <p:cNvPr id="46" name="Espace réservé du numéro de diapositive 2">
            <a:extLst>
              <a:ext uri="{FF2B5EF4-FFF2-40B4-BE49-F238E27FC236}">
                <a16:creationId xmlns:a16="http://schemas.microsoft.com/office/drawing/2014/main" id="{D86F4BCF-C8EB-4644-A141-1D4341718F43}"/>
              </a:ext>
            </a:extLst>
          </p:cNvPr>
          <p:cNvSpPr txBox="1">
            <a:spLocks/>
          </p:cNvSpPr>
          <p:nvPr/>
        </p:nvSpPr>
        <p:spPr>
          <a:xfrm>
            <a:off x="0" y="0"/>
            <a:ext cx="0" cy="0"/>
          </a:xfr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fld id="{8F6C9E0E-E42A-40B5-A3BB-9CB91B2009DC}" type="slidenum">
              <a:rPr kumimoji="0" lang="fr-FR" sz="2400" b="0" i="0" u="none" strike="noStrike" kern="1200" cap="none" spc="0" normalizeH="0" baseline="0" noProof="0">
                <a:ln>
                  <a:noFill/>
                </a:ln>
                <a:solidFill>
                  <a:prstClr val="black"/>
                </a:solidFill>
                <a:effectLst/>
                <a:uLnTx/>
                <a:uFillTx/>
                <a:latin typeface="Bouygues Read"/>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4</a:t>
            </a:fld>
            <a:endParaRPr kumimoji="0" lang="fr-FR" sz="2400" b="0" i="0" u="none" strike="noStrike" kern="1200" cap="none" spc="0" normalizeH="0" baseline="0" noProof="0">
              <a:ln>
                <a:noFill/>
              </a:ln>
              <a:solidFill>
                <a:prstClr val="black"/>
              </a:solidFill>
              <a:effectLst/>
              <a:uLnTx/>
              <a:uFillTx/>
              <a:latin typeface="Bouygues Read"/>
              <a:ea typeface="+mn-ea"/>
              <a:cs typeface="+mn-cs"/>
            </a:endParaRPr>
          </a:p>
        </p:txBody>
      </p:sp>
      <p:sp>
        <p:nvSpPr>
          <p:cNvPr id="5" name="ZoneTexte 4">
            <a:extLst>
              <a:ext uri="{FF2B5EF4-FFF2-40B4-BE49-F238E27FC236}">
                <a16:creationId xmlns:a16="http://schemas.microsoft.com/office/drawing/2014/main" id="{9DEDC411-FBAB-4843-B472-43D5EA94A075}"/>
              </a:ext>
            </a:extLst>
          </p:cNvPr>
          <p:cNvSpPr txBox="1"/>
          <p:nvPr/>
        </p:nvSpPr>
        <p:spPr>
          <a:xfrm>
            <a:off x="97233" y="20314"/>
            <a:ext cx="10369152"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23455E"/>
                </a:solidFill>
                <a:effectLst/>
                <a:uLnTx/>
                <a:uFillTx/>
                <a:latin typeface="Bouygues Read"/>
                <a:ea typeface="+mn-ea"/>
                <a:cs typeface="+mn-cs"/>
              </a:rPr>
              <a:t>Création de l’Espace Client pour les prospects</a:t>
            </a:r>
          </a:p>
        </p:txBody>
      </p:sp>
      <p:sp>
        <p:nvSpPr>
          <p:cNvPr id="27" name="ZoneTexte 26">
            <a:extLst>
              <a:ext uri="{FF2B5EF4-FFF2-40B4-BE49-F238E27FC236}">
                <a16:creationId xmlns:a16="http://schemas.microsoft.com/office/drawing/2014/main" id="{1D8D0209-DE18-46BD-86BC-696CCBEB4977}"/>
              </a:ext>
            </a:extLst>
          </p:cNvPr>
          <p:cNvSpPr txBox="1"/>
          <p:nvPr/>
        </p:nvSpPr>
        <p:spPr>
          <a:xfrm>
            <a:off x="128824" y="460351"/>
            <a:ext cx="10369152" cy="31810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1467" b="1" i="0" u="none" strike="noStrike" kern="1200" cap="none" spc="0" normalizeH="0" baseline="0" noProof="0" dirty="0">
                <a:ln>
                  <a:noFill/>
                </a:ln>
                <a:solidFill>
                  <a:srgbClr val="52BFD8"/>
                </a:solidFill>
                <a:effectLst/>
                <a:uLnTx/>
                <a:uFillTx/>
                <a:latin typeface="Bouygues Read"/>
                <a:ea typeface="+mn-ea"/>
                <a:cs typeface="+mn-cs"/>
              </a:rPr>
              <a:t>Accompagnement via Site Bouygues Telecom (Ordinateur, Tablette) ou App Bouygues Telecom (mobile)</a:t>
            </a:r>
          </a:p>
        </p:txBody>
      </p:sp>
      <p:sp>
        <p:nvSpPr>
          <p:cNvPr id="6" name="Rectangle : coins arrondis 5">
            <a:extLst>
              <a:ext uri="{FF2B5EF4-FFF2-40B4-BE49-F238E27FC236}">
                <a16:creationId xmlns:a16="http://schemas.microsoft.com/office/drawing/2014/main" id="{29ED7905-EB59-4E71-A3C9-F9E57200335F}"/>
              </a:ext>
            </a:extLst>
          </p:cNvPr>
          <p:cNvSpPr/>
          <p:nvPr/>
        </p:nvSpPr>
        <p:spPr>
          <a:xfrm>
            <a:off x="383059" y="1005038"/>
            <a:ext cx="11615352" cy="1369435"/>
          </a:xfrm>
          <a:prstGeom prst="roundRect">
            <a:avLst/>
          </a:prstGeom>
          <a:solidFill>
            <a:schemeClr val="bg1"/>
          </a:solidFill>
          <a:ln>
            <a:solidFill>
              <a:srgbClr val="1B3446"/>
            </a:solidFill>
          </a:ln>
          <a:effectLst>
            <a:outerShdw blurRad="50800" dist="50800" dir="5400000" algn="ctr" rotWithShape="0">
              <a:srgbClr val="52BF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Cliquer sur l’icône SMS depuis la page d’identification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Sélectionner le motif « Création espace client (prospect)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Indiquer le numéro de téléphone du client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Cliquer sur envoyer le sms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srgbClr val="25465F"/>
                </a:solidFill>
                <a:effectLst/>
                <a:uLnTx/>
                <a:uFillTx/>
                <a:latin typeface="Bouygues Read"/>
                <a:ea typeface="+mn-ea"/>
                <a:cs typeface="+mn-cs"/>
              </a:rPr>
              <a:t>Le client clique sur le lien présent dans le sms </a:t>
            </a:r>
          </a:p>
        </p:txBody>
      </p:sp>
      <p:pic>
        <p:nvPicPr>
          <p:cNvPr id="12" name="Image 11">
            <a:extLst>
              <a:ext uri="{FF2B5EF4-FFF2-40B4-BE49-F238E27FC236}">
                <a16:creationId xmlns:a16="http://schemas.microsoft.com/office/drawing/2014/main" id="{F47F5C12-869A-DF45-4EDB-62B75C02DA07}"/>
              </a:ext>
            </a:extLst>
          </p:cNvPr>
          <p:cNvPicPr>
            <a:picLocks noChangeAspect="1"/>
          </p:cNvPicPr>
          <p:nvPr/>
        </p:nvPicPr>
        <p:blipFill>
          <a:blip r:embed="rId4"/>
          <a:stretch>
            <a:fillRect/>
          </a:stretch>
        </p:blipFill>
        <p:spPr>
          <a:xfrm>
            <a:off x="1503735" y="3429000"/>
            <a:ext cx="4974830" cy="2106827"/>
          </a:xfrm>
          <a:prstGeom prst="rect">
            <a:avLst/>
          </a:prstGeom>
        </p:spPr>
      </p:pic>
    </p:spTree>
    <p:extLst>
      <p:ext uri="{BB962C8B-B14F-4D97-AF65-F5344CB8AC3E}">
        <p14:creationId xmlns:p14="http://schemas.microsoft.com/office/powerpoint/2010/main" val="1583069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Espace réservé de la date 1">
            <a:extLst>
              <a:ext uri="{FF2B5EF4-FFF2-40B4-BE49-F238E27FC236}">
                <a16:creationId xmlns:a16="http://schemas.microsoft.com/office/drawing/2014/main" id="{34B4F4EE-FF68-4453-9ECF-55533D07542B}"/>
              </a:ext>
            </a:extLst>
          </p:cNvPr>
          <p:cNvSpPr>
            <a:spLocks noGrp="1"/>
          </p:cNvSpPr>
          <p:nvPr>
            <p:ph type="dt" sz="half" idx="4294967295"/>
          </p:nvPr>
        </p:nvSpPr>
        <p:spPr>
          <a:xfrm>
            <a:off x="0" y="6618288"/>
            <a:ext cx="239713" cy="239712"/>
          </a:xfrm>
          <a:prstGeom prst="rect">
            <a:avLst/>
          </a:prstGeom>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133" b="0" i="0" u="none" strike="noStrike" kern="1200" cap="none" spc="0" normalizeH="0" baseline="0" noProof="0">
                <a:ln>
                  <a:noFill/>
                </a:ln>
                <a:solidFill>
                  <a:prstClr val="black"/>
                </a:solidFill>
                <a:effectLst/>
                <a:uLnTx/>
                <a:uFillTx/>
                <a:latin typeface="Bouygues Read"/>
                <a:ea typeface="+mn-ea"/>
                <a:cs typeface="+mn-cs"/>
              </a:rPr>
              <a:t>émetteur</a:t>
            </a:r>
          </a:p>
        </p:txBody>
      </p:sp>
      <p:sp>
        <p:nvSpPr>
          <p:cNvPr id="46" name="Espace réservé du numéro de diapositive 2">
            <a:extLst>
              <a:ext uri="{FF2B5EF4-FFF2-40B4-BE49-F238E27FC236}">
                <a16:creationId xmlns:a16="http://schemas.microsoft.com/office/drawing/2014/main" id="{D86F4BCF-C8EB-4644-A141-1D4341718F43}"/>
              </a:ext>
            </a:extLst>
          </p:cNvPr>
          <p:cNvSpPr txBox="1">
            <a:spLocks/>
          </p:cNvSpPr>
          <p:nvPr/>
        </p:nvSpPr>
        <p:spPr>
          <a:xfrm>
            <a:off x="0" y="0"/>
            <a:ext cx="0" cy="0"/>
          </a:xfr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fld id="{8F6C9E0E-E42A-40B5-A3BB-9CB91B2009DC}" type="slidenum">
              <a:rPr kumimoji="0" lang="fr-FR" sz="2400" b="0" i="0" u="none" strike="noStrike" kern="1200" cap="none" spc="0" normalizeH="0" baseline="0" noProof="0">
                <a:ln>
                  <a:noFill/>
                </a:ln>
                <a:solidFill>
                  <a:prstClr val="black"/>
                </a:solidFill>
                <a:effectLst/>
                <a:uLnTx/>
                <a:uFillTx/>
                <a:latin typeface="Bouygues Read"/>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5</a:t>
            </a:fld>
            <a:endParaRPr kumimoji="0" lang="fr-FR" sz="2400" b="0" i="0" u="none" strike="noStrike" kern="1200" cap="none" spc="0" normalizeH="0" baseline="0" noProof="0">
              <a:ln>
                <a:noFill/>
              </a:ln>
              <a:solidFill>
                <a:prstClr val="black"/>
              </a:solidFill>
              <a:effectLst/>
              <a:uLnTx/>
              <a:uFillTx/>
              <a:latin typeface="Bouygues Read"/>
              <a:ea typeface="+mn-ea"/>
              <a:cs typeface="+mn-cs"/>
            </a:endParaRPr>
          </a:p>
        </p:txBody>
      </p:sp>
      <p:sp>
        <p:nvSpPr>
          <p:cNvPr id="5" name="ZoneTexte 4">
            <a:extLst>
              <a:ext uri="{FF2B5EF4-FFF2-40B4-BE49-F238E27FC236}">
                <a16:creationId xmlns:a16="http://schemas.microsoft.com/office/drawing/2014/main" id="{9DEDC411-FBAB-4843-B472-43D5EA94A075}"/>
              </a:ext>
            </a:extLst>
          </p:cNvPr>
          <p:cNvSpPr txBox="1"/>
          <p:nvPr/>
        </p:nvSpPr>
        <p:spPr>
          <a:xfrm>
            <a:off x="97233" y="20314"/>
            <a:ext cx="10369152"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23455E"/>
                </a:solidFill>
                <a:effectLst/>
                <a:uLnTx/>
                <a:uFillTx/>
                <a:latin typeface="Bouygues Read"/>
                <a:ea typeface="+mn-ea"/>
                <a:cs typeface="+mn-cs"/>
              </a:rPr>
              <a:t>Création de l’Espace Client pour les prospects</a:t>
            </a:r>
          </a:p>
        </p:txBody>
      </p:sp>
      <p:sp>
        <p:nvSpPr>
          <p:cNvPr id="27" name="ZoneTexte 26">
            <a:extLst>
              <a:ext uri="{FF2B5EF4-FFF2-40B4-BE49-F238E27FC236}">
                <a16:creationId xmlns:a16="http://schemas.microsoft.com/office/drawing/2014/main" id="{1D8D0209-DE18-46BD-86BC-696CCBEB4977}"/>
              </a:ext>
            </a:extLst>
          </p:cNvPr>
          <p:cNvSpPr txBox="1"/>
          <p:nvPr/>
        </p:nvSpPr>
        <p:spPr>
          <a:xfrm>
            <a:off x="128824" y="460351"/>
            <a:ext cx="10369152" cy="31810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1467" b="1" i="0" u="none" strike="noStrike" kern="1200" cap="none" spc="0" normalizeH="0" baseline="0" noProof="0" dirty="0">
                <a:ln>
                  <a:noFill/>
                </a:ln>
                <a:solidFill>
                  <a:srgbClr val="52BFD8"/>
                </a:solidFill>
                <a:effectLst/>
                <a:uLnTx/>
                <a:uFillTx/>
                <a:latin typeface="Bouygues Read"/>
                <a:ea typeface="+mn-ea"/>
                <a:cs typeface="+mn-cs"/>
              </a:rPr>
              <a:t>Accompagnement via Site Bouygues Telecom (Ordinateur, Tablette) ou App Bouygues Telecom (mobile)</a:t>
            </a:r>
          </a:p>
        </p:txBody>
      </p:sp>
      <p:sp>
        <p:nvSpPr>
          <p:cNvPr id="6" name="Rectangle : coins arrondis 5">
            <a:extLst>
              <a:ext uri="{FF2B5EF4-FFF2-40B4-BE49-F238E27FC236}">
                <a16:creationId xmlns:a16="http://schemas.microsoft.com/office/drawing/2014/main" id="{29ED7905-EB59-4E71-A3C9-F9E57200335F}"/>
              </a:ext>
            </a:extLst>
          </p:cNvPr>
          <p:cNvSpPr/>
          <p:nvPr/>
        </p:nvSpPr>
        <p:spPr>
          <a:xfrm>
            <a:off x="383059" y="1005038"/>
            <a:ext cx="11615352" cy="1369435"/>
          </a:xfrm>
          <a:prstGeom prst="roundRect">
            <a:avLst/>
          </a:prstGeom>
          <a:solidFill>
            <a:schemeClr val="bg1"/>
          </a:solidFill>
          <a:ln>
            <a:solidFill>
              <a:srgbClr val="1B3446"/>
            </a:solidFill>
          </a:ln>
          <a:effectLst>
            <a:outerShdw blurRad="50800" dist="50800" dir="5400000" algn="ctr" rotWithShape="0">
              <a:srgbClr val="52BF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Cliquer sur l’icône SMS depuis la page d’identification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Sélectionner le motif « Création espace client (prospect)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Indiquer le numéro de téléphone du client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Cliquer sur envoyer le sms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Le client clique sur le lien présent dans le sms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srgbClr val="25465F"/>
                </a:solidFill>
                <a:effectLst/>
                <a:uLnTx/>
                <a:uFillTx/>
                <a:latin typeface="Bouygues Read"/>
                <a:ea typeface="+mn-ea"/>
                <a:cs typeface="+mn-cs"/>
              </a:rPr>
              <a:t>Le client télécharge l’application Bouygues Telecom depuis son app store Apple ou Android</a:t>
            </a:r>
          </a:p>
        </p:txBody>
      </p:sp>
      <p:pic>
        <p:nvPicPr>
          <p:cNvPr id="2050" name="Picture 2" descr="App Store and Google Play Logo PNG vector in SVG, PDF, AI, CDR format">
            <a:extLst>
              <a:ext uri="{FF2B5EF4-FFF2-40B4-BE49-F238E27FC236}">
                <a16:creationId xmlns:a16="http://schemas.microsoft.com/office/drawing/2014/main" id="{7AC454E9-DC13-2FE3-2168-B266169E75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2590" y="2800837"/>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6FE5D4BB-D400-9953-13E3-23D88668CD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3311" y="2559230"/>
            <a:ext cx="2126186" cy="4178914"/>
          </a:xfrm>
          <a:prstGeom prst="rect">
            <a:avLst/>
          </a:prstGeom>
          <a:solidFill>
            <a:schemeClr val="bg1"/>
          </a:solidFill>
          <a:ln>
            <a:solidFill>
              <a:srgbClr val="1B3446"/>
            </a:solidFill>
          </a:ln>
          <a:effectLst>
            <a:outerShdw blurRad="50800" dist="50800" dir="5400000" algn="ctr" rotWithShape="0">
              <a:srgbClr val="52BFD8"/>
            </a:outerShdw>
          </a:effectLst>
        </p:spPr>
      </p:pic>
    </p:spTree>
    <p:extLst>
      <p:ext uri="{BB962C8B-B14F-4D97-AF65-F5344CB8AC3E}">
        <p14:creationId xmlns:p14="http://schemas.microsoft.com/office/powerpoint/2010/main" val="2144482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B994F75-CD92-1182-2F11-5C18BB37D095}"/>
              </a:ext>
            </a:extLst>
          </p:cNvPr>
          <p:cNvPicPr>
            <a:picLocks noChangeAspect="1"/>
          </p:cNvPicPr>
          <p:nvPr/>
        </p:nvPicPr>
        <p:blipFill>
          <a:blip r:embed="rId3"/>
          <a:stretch>
            <a:fillRect/>
          </a:stretch>
        </p:blipFill>
        <p:spPr>
          <a:xfrm>
            <a:off x="5680317" y="2874044"/>
            <a:ext cx="5724640" cy="3218967"/>
          </a:xfrm>
          <a:prstGeom prst="rect">
            <a:avLst/>
          </a:prstGeom>
        </p:spPr>
      </p:pic>
      <p:sp>
        <p:nvSpPr>
          <p:cNvPr id="44" name="Espace réservé de la date 1">
            <a:extLst>
              <a:ext uri="{FF2B5EF4-FFF2-40B4-BE49-F238E27FC236}">
                <a16:creationId xmlns:a16="http://schemas.microsoft.com/office/drawing/2014/main" id="{34B4F4EE-FF68-4453-9ECF-55533D07542B}"/>
              </a:ext>
            </a:extLst>
          </p:cNvPr>
          <p:cNvSpPr>
            <a:spLocks noGrp="1"/>
          </p:cNvSpPr>
          <p:nvPr>
            <p:ph type="dt" sz="half" idx="4294967295"/>
          </p:nvPr>
        </p:nvSpPr>
        <p:spPr>
          <a:xfrm>
            <a:off x="0" y="6618288"/>
            <a:ext cx="239713" cy="239712"/>
          </a:xfrm>
          <a:prstGeom prst="rect">
            <a:avLst/>
          </a:prstGeom>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133" b="0" i="0" u="none" strike="noStrike" kern="1200" cap="none" spc="0" normalizeH="0" baseline="0" noProof="0">
                <a:ln>
                  <a:noFill/>
                </a:ln>
                <a:solidFill>
                  <a:prstClr val="black"/>
                </a:solidFill>
                <a:effectLst/>
                <a:uLnTx/>
                <a:uFillTx/>
                <a:latin typeface="Bouygues Read"/>
                <a:ea typeface="+mn-ea"/>
                <a:cs typeface="+mn-cs"/>
              </a:rPr>
              <a:t>émetteur</a:t>
            </a:r>
          </a:p>
        </p:txBody>
      </p:sp>
      <p:sp>
        <p:nvSpPr>
          <p:cNvPr id="46" name="Espace réservé du numéro de diapositive 2">
            <a:extLst>
              <a:ext uri="{FF2B5EF4-FFF2-40B4-BE49-F238E27FC236}">
                <a16:creationId xmlns:a16="http://schemas.microsoft.com/office/drawing/2014/main" id="{D86F4BCF-C8EB-4644-A141-1D4341718F43}"/>
              </a:ext>
            </a:extLst>
          </p:cNvPr>
          <p:cNvSpPr txBox="1">
            <a:spLocks/>
          </p:cNvSpPr>
          <p:nvPr/>
        </p:nvSpPr>
        <p:spPr>
          <a:xfrm>
            <a:off x="0" y="0"/>
            <a:ext cx="0" cy="0"/>
          </a:xfr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fld id="{8F6C9E0E-E42A-40B5-A3BB-9CB91B2009DC}" type="slidenum">
              <a:rPr kumimoji="0" lang="fr-FR" sz="2400" b="0" i="0" u="none" strike="noStrike" kern="1200" cap="none" spc="0" normalizeH="0" baseline="0" noProof="0">
                <a:ln>
                  <a:noFill/>
                </a:ln>
                <a:solidFill>
                  <a:prstClr val="black"/>
                </a:solidFill>
                <a:effectLst/>
                <a:uLnTx/>
                <a:uFillTx/>
                <a:latin typeface="Bouygues Read"/>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6</a:t>
            </a:fld>
            <a:endParaRPr kumimoji="0" lang="fr-FR" sz="2400" b="0" i="0" u="none" strike="noStrike" kern="1200" cap="none" spc="0" normalizeH="0" baseline="0" noProof="0">
              <a:ln>
                <a:noFill/>
              </a:ln>
              <a:solidFill>
                <a:prstClr val="black"/>
              </a:solidFill>
              <a:effectLst/>
              <a:uLnTx/>
              <a:uFillTx/>
              <a:latin typeface="Bouygues Read"/>
              <a:ea typeface="+mn-ea"/>
              <a:cs typeface="+mn-cs"/>
            </a:endParaRPr>
          </a:p>
        </p:txBody>
      </p:sp>
      <p:sp>
        <p:nvSpPr>
          <p:cNvPr id="5" name="ZoneTexte 4">
            <a:extLst>
              <a:ext uri="{FF2B5EF4-FFF2-40B4-BE49-F238E27FC236}">
                <a16:creationId xmlns:a16="http://schemas.microsoft.com/office/drawing/2014/main" id="{9DEDC411-FBAB-4843-B472-43D5EA94A075}"/>
              </a:ext>
            </a:extLst>
          </p:cNvPr>
          <p:cNvSpPr txBox="1"/>
          <p:nvPr/>
        </p:nvSpPr>
        <p:spPr>
          <a:xfrm>
            <a:off x="97233" y="20314"/>
            <a:ext cx="10369152"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23455E"/>
                </a:solidFill>
                <a:effectLst/>
                <a:uLnTx/>
                <a:uFillTx/>
                <a:latin typeface="Bouygues Read"/>
                <a:ea typeface="+mn-ea"/>
                <a:cs typeface="+mn-cs"/>
              </a:rPr>
              <a:t>Création de l’Espace Client pour les prospects</a:t>
            </a:r>
          </a:p>
        </p:txBody>
      </p:sp>
      <p:sp>
        <p:nvSpPr>
          <p:cNvPr id="27" name="ZoneTexte 26">
            <a:extLst>
              <a:ext uri="{FF2B5EF4-FFF2-40B4-BE49-F238E27FC236}">
                <a16:creationId xmlns:a16="http://schemas.microsoft.com/office/drawing/2014/main" id="{1D8D0209-DE18-46BD-86BC-696CCBEB4977}"/>
              </a:ext>
            </a:extLst>
          </p:cNvPr>
          <p:cNvSpPr txBox="1"/>
          <p:nvPr/>
        </p:nvSpPr>
        <p:spPr>
          <a:xfrm>
            <a:off x="128824" y="460351"/>
            <a:ext cx="10369152" cy="31810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1467" b="1" i="0" u="none" strike="noStrike" kern="1200" cap="none" spc="0" normalizeH="0" baseline="0" noProof="0" dirty="0">
                <a:ln>
                  <a:noFill/>
                </a:ln>
                <a:solidFill>
                  <a:srgbClr val="52BFD8"/>
                </a:solidFill>
                <a:effectLst/>
                <a:uLnTx/>
                <a:uFillTx/>
                <a:latin typeface="Bouygues Read"/>
                <a:ea typeface="+mn-ea"/>
                <a:cs typeface="+mn-cs"/>
              </a:rPr>
              <a:t>Accompagnement via Site Bouygues Telecom (Ordinateur, Tablette) ou App Bouygues Telecom (mobile)</a:t>
            </a:r>
          </a:p>
        </p:txBody>
      </p:sp>
      <p:sp>
        <p:nvSpPr>
          <p:cNvPr id="6" name="Rectangle : coins arrondis 5">
            <a:extLst>
              <a:ext uri="{FF2B5EF4-FFF2-40B4-BE49-F238E27FC236}">
                <a16:creationId xmlns:a16="http://schemas.microsoft.com/office/drawing/2014/main" id="{29ED7905-EB59-4E71-A3C9-F9E57200335F}"/>
              </a:ext>
            </a:extLst>
          </p:cNvPr>
          <p:cNvSpPr/>
          <p:nvPr/>
        </p:nvSpPr>
        <p:spPr>
          <a:xfrm>
            <a:off x="383059" y="1005038"/>
            <a:ext cx="11615352" cy="1681012"/>
          </a:xfrm>
          <a:prstGeom prst="roundRect">
            <a:avLst/>
          </a:prstGeom>
          <a:solidFill>
            <a:schemeClr val="bg1"/>
          </a:solidFill>
          <a:ln>
            <a:solidFill>
              <a:srgbClr val="1B3446"/>
            </a:solidFill>
          </a:ln>
          <a:effectLst>
            <a:outerShdw blurRad="50800" dist="50800" dir="5400000" algn="ctr" rotWithShape="0">
              <a:srgbClr val="52BF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Cliquer sur l’icône SMS depuis la page d’identification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Sélectionner le motif « Création espace client (prospect)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Indiquer le numéro de téléphone du client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Cliquer sur envoyer le sms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Le client clique sur le lien présent dans le sms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Le client télécharge l’application Bouygues Telecom depuis son app store Apple ou Android</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srgbClr val="25465F"/>
                </a:solidFill>
                <a:effectLst/>
                <a:uLnTx/>
                <a:uFillTx/>
                <a:latin typeface="Bouygues Read"/>
                <a:ea typeface="+mn-ea"/>
                <a:cs typeface="+mn-cs"/>
              </a:rPr>
              <a:t>Le client indique son identifiant ( numéro de téléphone, adresse mail communiqué lors de la souscription ) + Nom de famille puis valide </a:t>
            </a:r>
          </a:p>
        </p:txBody>
      </p:sp>
      <p:pic>
        <p:nvPicPr>
          <p:cNvPr id="2" name="Image 1">
            <a:extLst>
              <a:ext uri="{FF2B5EF4-FFF2-40B4-BE49-F238E27FC236}">
                <a16:creationId xmlns:a16="http://schemas.microsoft.com/office/drawing/2014/main" id="{3D3968EC-CB13-15B2-34F7-3630E54E59BF}"/>
              </a:ext>
            </a:extLst>
          </p:cNvPr>
          <p:cNvPicPr>
            <a:picLocks noChangeAspect="1"/>
          </p:cNvPicPr>
          <p:nvPr/>
        </p:nvPicPr>
        <p:blipFill>
          <a:blip r:embed="rId4"/>
          <a:stretch>
            <a:fillRect/>
          </a:stretch>
        </p:blipFill>
        <p:spPr>
          <a:xfrm>
            <a:off x="3983766" y="2833680"/>
            <a:ext cx="2614742" cy="3681060"/>
          </a:xfrm>
          <a:prstGeom prst="rect">
            <a:avLst/>
          </a:prstGeom>
          <a:effectLst>
            <a:outerShdw blurRad="50800" dist="50800" dir="5400000" algn="ctr" rotWithShape="0">
              <a:srgbClr val="1B3446"/>
            </a:outerShdw>
          </a:effectLst>
        </p:spPr>
      </p:pic>
    </p:spTree>
    <p:extLst>
      <p:ext uri="{BB962C8B-B14F-4D97-AF65-F5344CB8AC3E}">
        <p14:creationId xmlns:p14="http://schemas.microsoft.com/office/powerpoint/2010/main" val="2488697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B994F75-CD92-1182-2F11-5C18BB37D095}"/>
              </a:ext>
            </a:extLst>
          </p:cNvPr>
          <p:cNvPicPr>
            <a:picLocks noChangeAspect="1"/>
          </p:cNvPicPr>
          <p:nvPr/>
        </p:nvPicPr>
        <p:blipFill>
          <a:blip r:embed="rId3"/>
          <a:stretch>
            <a:fillRect/>
          </a:stretch>
        </p:blipFill>
        <p:spPr>
          <a:xfrm>
            <a:off x="5680317" y="2874044"/>
            <a:ext cx="5724640" cy="3218967"/>
          </a:xfrm>
          <a:prstGeom prst="rect">
            <a:avLst/>
          </a:prstGeom>
        </p:spPr>
      </p:pic>
      <p:sp>
        <p:nvSpPr>
          <p:cNvPr id="44" name="Espace réservé de la date 1">
            <a:extLst>
              <a:ext uri="{FF2B5EF4-FFF2-40B4-BE49-F238E27FC236}">
                <a16:creationId xmlns:a16="http://schemas.microsoft.com/office/drawing/2014/main" id="{34B4F4EE-FF68-4453-9ECF-55533D07542B}"/>
              </a:ext>
            </a:extLst>
          </p:cNvPr>
          <p:cNvSpPr>
            <a:spLocks noGrp="1"/>
          </p:cNvSpPr>
          <p:nvPr>
            <p:ph type="dt" sz="half" idx="4294967295"/>
          </p:nvPr>
        </p:nvSpPr>
        <p:spPr>
          <a:xfrm>
            <a:off x="0" y="6618288"/>
            <a:ext cx="239713" cy="239712"/>
          </a:xfrm>
          <a:prstGeom prst="rect">
            <a:avLst/>
          </a:prstGeom>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133" b="0" i="0" u="none" strike="noStrike" kern="1200" cap="none" spc="0" normalizeH="0" baseline="0" noProof="0">
                <a:ln>
                  <a:noFill/>
                </a:ln>
                <a:solidFill>
                  <a:prstClr val="black"/>
                </a:solidFill>
                <a:effectLst/>
                <a:uLnTx/>
                <a:uFillTx/>
                <a:latin typeface="Bouygues Read"/>
                <a:ea typeface="+mn-ea"/>
                <a:cs typeface="+mn-cs"/>
              </a:rPr>
              <a:t>émetteur</a:t>
            </a:r>
          </a:p>
        </p:txBody>
      </p:sp>
      <p:sp>
        <p:nvSpPr>
          <p:cNvPr id="46" name="Espace réservé du numéro de diapositive 2">
            <a:extLst>
              <a:ext uri="{FF2B5EF4-FFF2-40B4-BE49-F238E27FC236}">
                <a16:creationId xmlns:a16="http://schemas.microsoft.com/office/drawing/2014/main" id="{D86F4BCF-C8EB-4644-A141-1D4341718F43}"/>
              </a:ext>
            </a:extLst>
          </p:cNvPr>
          <p:cNvSpPr txBox="1">
            <a:spLocks/>
          </p:cNvSpPr>
          <p:nvPr/>
        </p:nvSpPr>
        <p:spPr>
          <a:xfrm>
            <a:off x="0" y="0"/>
            <a:ext cx="0" cy="0"/>
          </a:xfr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fld id="{8F6C9E0E-E42A-40B5-A3BB-9CB91B2009DC}" type="slidenum">
              <a:rPr kumimoji="0" lang="fr-FR" sz="2400" b="0" i="0" u="none" strike="noStrike" kern="1200" cap="none" spc="0" normalizeH="0" baseline="0" noProof="0">
                <a:ln>
                  <a:noFill/>
                </a:ln>
                <a:solidFill>
                  <a:prstClr val="black"/>
                </a:solidFill>
                <a:effectLst/>
                <a:uLnTx/>
                <a:uFillTx/>
                <a:latin typeface="Bouygues Read"/>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7</a:t>
            </a:fld>
            <a:endParaRPr kumimoji="0" lang="fr-FR" sz="2400" b="0" i="0" u="none" strike="noStrike" kern="1200" cap="none" spc="0" normalizeH="0" baseline="0" noProof="0">
              <a:ln>
                <a:noFill/>
              </a:ln>
              <a:solidFill>
                <a:prstClr val="black"/>
              </a:solidFill>
              <a:effectLst/>
              <a:uLnTx/>
              <a:uFillTx/>
              <a:latin typeface="Bouygues Read"/>
              <a:ea typeface="+mn-ea"/>
              <a:cs typeface="+mn-cs"/>
            </a:endParaRPr>
          </a:p>
        </p:txBody>
      </p:sp>
      <p:sp>
        <p:nvSpPr>
          <p:cNvPr id="5" name="ZoneTexte 4">
            <a:extLst>
              <a:ext uri="{FF2B5EF4-FFF2-40B4-BE49-F238E27FC236}">
                <a16:creationId xmlns:a16="http://schemas.microsoft.com/office/drawing/2014/main" id="{9DEDC411-FBAB-4843-B472-43D5EA94A075}"/>
              </a:ext>
            </a:extLst>
          </p:cNvPr>
          <p:cNvSpPr txBox="1"/>
          <p:nvPr/>
        </p:nvSpPr>
        <p:spPr>
          <a:xfrm>
            <a:off x="97233" y="20314"/>
            <a:ext cx="10369152"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23455E"/>
                </a:solidFill>
                <a:effectLst/>
                <a:uLnTx/>
                <a:uFillTx/>
                <a:latin typeface="Bouygues Read"/>
                <a:ea typeface="+mn-ea"/>
                <a:cs typeface="+mn-cs"/>
              </a:rPr>
              <a:t>Création de l’Espace Client pour les prospects</a:t>
            </a:r>
          </a:p>
        </p:txBody>
      </p:sp>
      <p:sp>
        <p:nvSpPr>
          <p:cNvPr id="27" name="ZoneTexte 26">
            <a:extLst>
              <a:ext uri="{FF2B5EF4-FFF2-40B4-BE49-F238E27FC236}">
                <a16:creationId xmlns:a16="http://schemas.microsoft.com/office/drawing/2014/main" id="{1D8D0209-DE18-46BD-86BC-696CCBEB4977}"/>
              </a:ext>
            </a:extLst>
          </p:cNvPr>
          <p:cNvSpPr txBox="1"/>
          <p:nvPr/>
        </p:nvSpPr>
        <p:spPr>
          <a:xfrm>
            <a:off x="128824" y="460351"/>
            <a:ext cx="10369152" cy="31810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1467" b="1" i="0" u="none" strike="noStrike" kern="1200" cap="none" spc="0" normalizeH="0" baseline="0" noProof="0" dirty="0">
                <a:ln>
                  <a:noFill/>
                </a:ln>
                <a:solidFill>
                  <a:srgbClr val="52BFD8"/>
                </a:solidFill>
                <a:effectLst/>
                <a:uLnTx/>
                <a:uFillTx/>
                <a:latin typeface="Bouygues Read"/>
                <a:ea typeface="+mn-ea"/>
                <a:cs typeface="+mn-cs"/>
              </a:rPr>
              <a:t>Accompagnement via Site Bouygues Telecom (Ordinateur, Tablette) ou App Bouygues Telecom (mobile)</a:t>
            </a:r>
          </a:p>
        </p:txBody>
      </p:sp>
      <p:sp>
        <p:nvSpPr>
          <p:cNvPr id="6" name="Rectangle : coins arrondis 5">
            <a:extLst>
              <a:ext uri="{FF2B5EF4-FFF2-40B4-BE49-F238E27FC236}">
                <a16:creationId xmlns:a16="http://schemas.microsoft.com/office/drawing/2014/main" id="{29ED7905-EB59-4E71-A3C9-F9E57200335F}"/>
              </a:ext>
            </a:extLst>
          </p:cNvPr>
          <p:cNvSpPr/>
          <p:nvPr/>
        </p:nvSpPr>
        <p:spPr>
          <a:xfrm>
            <a:off x="383059" y="1005038"/>
            <a:ext cx="11615352" cy="1369435"/>
          </a:xfrm>
          <a:prstGeom prst="roundRect">
            <a:avLst/>
          </a:prstGeom>
          <a:solidFill>
            <a:schemeClr val="bg1"/>
          </a:solidFill>
          <a:ln>
            <a:solidFill>
              <a:srgbClr val="1B3446"/>
            </a:solidFill>
          </a:ln>
          <a:effectLst>
            <a:outerShdw blurRad="50800" dist="50800" dir="5400000" algn="ctr" rotWithShape="0">
              <a:srgbClr val="52BF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Envoyer le SMS « Création espace client (prospect) » depuis Be Happy dans B360</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Le client clique sur le lien présent dans le sms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Le client télécharge l’application Bouygues Telecom depuis son app store Apple ou Android</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Le client indique son identifiant ( numéro de téléphone, adresse mail communiqué lors de la souscription ) + Nom de famille puis valide</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srgbClr val="25465F"/>
                </a:solidFill>
                <a:effectLst/>
                <a:uLnTx/>
                <a:uFillTx/>
                <a:latin typeface="Bouygues Read"/>
                <a:ea typeface="+mn-ea"/>
                <a:cs typeface="+mn-cs"/>
              </a:rPr>
              <a:t>Le client saisi le code de vérification à 6 chiffres reçu par sms  </a:t>
            </a:r>
          </a:p>
        </p:txBody>
      </p:sp>
      <p:pic>
        <p:nvPicPr>
          <p:cNvPr id="4" name="Image 3">
            <a:extLst>
              <a:ext uri="{FF2B5EF4-FFF2-40B4-BE49-F238E27FC236}">
                <a16:creationId xmlns:a16="http://schemas.microsoft.com/office/drawing/2014/main" id="{DF4126CB-65DE-75D8-5E66-092457AE8CCB}"/>
              </a:ext>
            </a:extLst>
          </p:cNvPr>
          <p:cNvPicPr>
            <a:picLocks noChangeAspect="1"/>
          </p:cNvPicPr>
          <p:nvPr/>
        </p:nvPicPr>
        <p:blipFill>
          <a:blip r:embed="rId4"/>
          <a:stretch>
            <a:fillRect/>
          </a:stretch>
        </p:blipFill>
        <p:spPr>
          <a:xfrm>
            <a:off x="4117232" y="3003922"/>
            <a:ext cx="1776940" cy="2861689"/>
          </a:xfrm>
          <a:prstGeom prst="rect">
            <a:avLst/>
          </a:prstGeom>
          <a:effectLst>
            <a:outerShdw blurRad="50800" dist="50800" dir="5400000" algn="ctr" rotWithShape="0">
              <a:srgbClr val="1B3446"/>
            </a:outerShdw>
          </a:effectLst>
        </p:spPr>
      </p:pic>
    </p:spTree>
    <p:extLst>
      <p:ext uri="{BB962C8B-B14F-4D97-AF65-F5344CB8AC3E}">
        <p14:creationId xmlns:p14="http://schemas.microsoft.com/office/powerpoint/2010/main" val="4118742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B994F75-CD92-1182-2F11-5C18BB37D095}"/>
              </a:ext>
            </a:extLst>
          </p:cNvPr>
          <p:cNvPicPr>
            <a:picLocks noChangeAspect="1"/>
          </p:cNvPicPr>
          <p:nvPr/>
        </p:nvPicPr>
        <p:blipFill>
          <a:blip r:embed="rId3"/>
          <a:stretch>
            <a:fillRect/>
          </a:stretch>
        </p:blipFill>
        <p:spPr>
          <a:xfrm>
            <a:off x="5680317" y="2874044"/>
            <a:ext cx="5724640" cy="3218967"/>
          </a:xfrm>
          <a:prstGeom prst="rect">
            <a:avLst/>
          </a:prstGeom>
        </p:spPr>
      </p:pic>
      <p:sp>
        <p:nvSpPr>
          <p:cNvPr id="44" name="Espace réservé de la date 1">
            <a:extLst>
              <a:ext uri="{FF2B5EF4-FFF2-40B4-BE49-F238E27FC236}">
                <a16:creationId xmlns:a16="http://schemas.microsoft.com/office/drawing/2014/main" id="{34B4F4EE-FF68-4453-9ECF-55533D07542B}"/>
              </a:ext>
            </a:extLst>
          </p:cNvPr>
          <p:cNvSpPr>
            <a:spLocks noGrp="1"/>
          </p:cNvSpPr>
          <p:nvPr>
            <p:ph type="dt" sz="half" idx="4294967295"/>
          </p:nvPr>
        </p:nvSpPr>
        <p:spPr>
          <a:xfrm>
            <a:off x="0" y="6618288"/>
            <a:ext cx="239713" cy="239712"/>
          </a:xfrm>
          <a:prstGeom prst="rect">
            <a:avLst/>
          </a:prstGeom>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133" b="0" i="0" u="none" strike="noStrike" kern="1200" cap="none" spc="0" normalizeH="0" baseline="0" noProof="0">
                <a:ln>
                  <a:noFill/>
                </a:ln>
                <a:solidFill>
                  <a:prstClr val="black"/>
                </a:solidFill>
                <a:effectLst/>
                <a:uLnTx/>
                <a:uFillTx/>
                <a:latin typeface="Bouygues Read"/>
                <a:ea typeface="+mn-ea"/>
                <a:cs typeface="+mn-cs"/>
              </a:rPr>
              <a:t>émetteur</a:t>
            </a:r>
          </a:p>
        </p:txBody>
      </p:sp>
      <p:sp>
        <p:nvSpPr>
          <p:cNvPr id="46" name="Espace réservé du numéro de diapositive 2">
            <a:extLst>
              <a:ext uri="{FF2B5EF4-FFF2-40B4-BE49-F238E27FC236}">
                <a16:creationId xmlns:a16="http://schemas.microsoft.com/office/drawing/2014/main" id="{D86F4BCF-C8EB-4644-A141-1D4341718F43}"/>
              </a:ext>
            </a:extLst>
          </p:cNvPr>
          <p:cNvSpPr txBox="1">
            <a:spLocks/>
          </p:cNvSpPr>
          <p:nvPr/>
        </p:nvSpPr>
        <p:spPr>
          <a:xfrm>
            <a:off x="0" y="0"/>
            <a:ext cx="0" cy="0"/>
          </a:xfr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fld id="{8F6C9E0E-E42A-40B5-A3BB-9CB91B2009DC}" type="slidenum">
              <a:rPr kumimoji="0" lang="fr-FR" sz="2400" b="0" i="0" u="none" strike="noStrike" kern="1200" cap="none" spc="0" normalizeH="0" baseline="0" noProof="0">
                <a:ln>
                  <a:noFill/>
                </a:ln>
                <a:solidFill>
                  <a:prstClr val="black"/>
                </a:solidFill>
                <a:effectLst/>
                <a:uLnTx/>
                <a:uFillTx/>
                <a:latin typeface="Bouygues Read"/>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8</a:t>
            </a:fld>
            <a:endParaRPr kumimoji="0" lang="fr-FR" sz="2400" b="0" i="0" u="none" strike="noStrike" kern="1200" cap="none" spc="0" normalizeH="0" baseline="0" noProof="0">
              <a:ln>
                <a:noFill/>
              </a:ln>
              <a:solidFill>
                <a:prstClr val="black"/>
              </a:solidFill>
              <a:effectLst/>
              <a:uLnTx/>
              <a:uFillTx/>
              <a:latin typeface="Bouygues Read"/>
              <a:ea typeface="+mn-ea"/>
              <a:cs typeface="+mn-cs"/>
            </a:endParaRPr>
          </a:p>
        </p:txBody>
      </p:sp>
      <p:sp>
        <p:nvSpPr>
          <p:cNvPr id="5" name="ZoneTexte 4">
            <a:extLst>
              <a:ext uri="{FF2B5EF4-FFF2-40B4-BE49-F238E27FC236}">
                <a16:creationId xmlns:a16="http://schemas.microsoft.com/office/drawing/2014/main" id="{9DEDC411-FBAB-4843-B472-43D5EA94A075}"/>
              </a:ext>
            </a:extLst>
          </p:cNvPr>
          <p:cNvSpPr txBox="1"/>
          <p:nvPr/>
        </p:nvSpPr>
        <p:spPr>
          <a:xfrm>
            <a:off x="97233" y="20314"/>
            <a:ext cx="10369152"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23455E"/>
                </a:solidFill>
                <a:effectLst/>
                <a:uLnTx/>
                <a:uFillTx/>
                <a:latin typeface="Bouygues Read"/>
                <a:ea typeface="+mn-ea"/>
                <a:cs typeface="+mn-cs"/>
              </a:rPr>
              <a:t>Création de l’Espace Client pour les prospects</a:t>
            </a:r>
          </a:p>
        </p:txBody>
      </p:sp>
      <p:sp>
        <p:nvSpPr>
          <p:cNvPr id="27" name="ZoneTexte 26">
            <a:extLst>
              <a:ext uri="{FF2B5EF4-FFF2-40B4-BE49-F238E27FC236}">
                <a16:creationId xmlns:a16="http://schemas.microsoft.com/office/drawing/2014/main" id="{1D8D0209-DE18-46BD-86BC-696CCBEB4977}"/>
              </a:ext>
            </a:extLst>
          </p:cNvPr>
          <p:cNvSpPr txBox="1"/>
          <p:nvPr/>
        </p:nvSpPr>
        <p:spPr>
          <a:xfrm>
            <a:off x="128824" y="460351"/>
            <a:ext cx="10369152" cy="31810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1467" b="1" i="0" u="none" strike="noStrike" kern="1200" cap="none" spc="0" normalizeH="0" baseline="0" noProof="0" dirty="0">
                <a:ln>
                  <a:noFill/>
                </a:ln>
                <a:solidFill>
                  <a:srgbClr val="52BFD8"/>
                </a:solidFill>
                <a:effectLst/>
                <a:uLnTx/>
                <a:uFillTx/>
                <a:latin typeface="Bouygues Read"/>
                <a:ea typeface="+mn-ea"/>
                <a:cs typeface="+mn-cs"/>
              </a:rPr>
              <a:t>Accompagnement via Site Bouygues Telecom (Ordinateur, Tablette) ou App Bouygues Telecom (mobile)</a:t>
            </a:r>
          </a:p>
        </p:txBody>
      </p:sp>
      <p:sp>
        <p:nvSpPr>
          <p:cNvPr id="6" name="Rectangle : coins arrondis 5">
            <a:extLst>
              <a:ext uri="{FF2B5EF4-FFF2-40B4-BE49-F238E27FC236}">
                <a16:creationId xmlns:a16="http://schemas.microsoft.com/office/drawing/2014/main" id="{29ED7905-EB59-4E71-A3C9-F9E57200335F}"/>
              </a:ext>
            </a:extLst>
          </p:cNvPr>
          <p:cNvSpPr/>
          <p:nvPr/>
        </p:nvSpPr>
        <p:spPr>
          <a:xfrm>
            <a:off x="383059" y="1005038"/>
            <a:ext cx="11615352" cy="1715302"/>
          </a:xfrm>
          <a:prstGeom prst="roundRect">
            <a:avLst/>
          </a:prstGeom>
          <a:solidFill>
            <a:schemeClr val="bg1"/>
          </a:solidFill>
          <a:ln>
            <a:solidFill>
              <a:srgbClr val="1B3446"/>
            </a:solidFill>
          </a:ln>
          <a:effectLst>
            <a:outerShdw blurRad="50800" dist="50800" dir="5400000" algn="ctr" rotWithShape="0">
              <a:srgbClr val="52BF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Cliquer sur l’icône SMS depuis la page d’identification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Sélectionner le motif « Création espace client (prospect)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Indiquer le numéro de téléphone du client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Cliquer sur envoyer le sms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Le client clique sur le lien présent dans le sms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Le client télécharge l’application Bouygues Telecom depuis son app store Apple ou Android</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Le client indique son identifiant ( numéro de téléphone, adresse mail communiqué lors de la souscription ) + Nom de famille puis valide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srgbClr val="25465F"/>
                </a:solidFill>
                <a:effectLst/>
                <a:uLnTx/>
                <a:uFillTx/>
                <a:latin typeface="Bouygues Read"/>
                <a:ea typeface="+mn-ea"/>
                <a:cs typeface="+mn-cs"/>
              </a:rPr>
              <a:t>Le client personnalise son mot de passe en respectant les prérequis </a:t>
            </a:r>
          </a:p>
        </p:txBody>
      </p:sp>
      <p:pic>
        <p:nvPicPr>
          <p:cNvPr id="2" name="Image 1">
            <a:extLst>
              <a:ext uri="{FF2B5EF4-FFF2-40B4-BE49-F238E27FC236}">
                <a16:creationId xmlns:a16="http://schemas.microsoft.com/office/drawing/2014/main" id="{99A75509-6C59-8239-BD97-C4B7827ECED6}"/>
              </a:ext>
            </a:extLst>
          </p:cNvPr>
          <p:cNvPicPr>
            <a:picLocks noChangeAspect="1"/>
          </p:cNvPicPr>
          <p:nvPr/>
        </p:nvPicPr>
        <p:blipFill>
          <a:blip r:embed="rId4"/>
          <a:stretch>
            <a:fillRect/>
          </a:stretch>
        </p:blipFill>
        <p:spPr>
          <a:xfrm>
            <a:off x="4067444" y="2874044"/>
            <a:ext cx="2428729" cy="3534842"/>
          </a:xfrm>
          <a:prstGeom prst="rect">
            <a:avLst/>
          </a:prstGeom>
          <a:effectLst>
            <a:outerShdw blurRad="50800" dist="50800" dir="5400000" algn="ctr" rotWithShape="0">
              <a:srgbClr val="1B3446"/>
            </a:outerShdw>
          </a:effectLst>
        </p:spPr>
      </p:pic>
    </p:spTree>
    <p:extLst>
      <p:ext uri="{BB962C8B-B14F-4D97-AF65-F5344CB8AC3E}">
        <p14:creationId xmlns:p14="http://schemas.microsoft.com/office/powerpoint/2010/main" val="3704205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87CE65EA-3D79-7C47-988B-0B2D92EE3FFB}"/>
              </a:ext>
            </a:extLst>
          </p:cNvPr>
          <p:cNvSpPr>
            <a:spLocks noGrp="1"/>
          </p:cNvSpPr>
          <p:nvPr>
            <p:ph type="body" sz="quarter" idx="11"/>
          </p:nvPr>
        </p:nvSpPr>
        <p:spPr>
          <a:xfrm>
            <a:off x="-28584" y="1246909"/>
            <a:ext cx="4876800" cy="1542182"/>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effectLst/>
                <a:uLnTx/>
                <a:uFillTx/>
                <a:latin typeface="Bouygues Read"/>
                <a:ea typeface="+mn-ea"/>
                <a:cs typeface="+mn-cs"/>
              </a:rPr>
              <a:t>Les étapes du paiement hybride</a:t>
            </a:r>
          </a:p>
          <a:p>
            <a:pPr defTabSz="1219170">
              <a:lnSpc>
                <a:spcPct val="100000"/>
              </a:lnSpc>
              <a:spcBef>
                <a:spcPts val="0"/>
              </a:spcBef>
              <a:defRPr/>
            </a:pPr>
            <a:r>
              <a:rPr lang="fr-FR" sz="1800" dirty="0">
                <a:solidFill>
                  <a:srgbClr val="109DB9"/>
                </a:solidFill>
                <a:latin typeface="Bouygues Read"/>
              </a:rPr>
              <a:t>Depuis l’espace client </a:t>
            </a:r>
            <a:endParaRPr lang="fr-FR" sz="1800" dirty="0">
              <a:solidFill>
                <a:srgbClr val="109DB9"/>
              </a:solidFill>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effectLst/>
                <a:uLnTx/>
                <a:uFillTx/>
                <a:latin typeface="Bouygues Read"/>
                <a:ea typeface="+mn-ea"/>
                <a:cs typeface="+mn-cs"/>
              </a:rPr>
              <a:t> </a:t>
            </a:r>
            <a:endParaRPr lang="fr-FR" sz="4000" dirty="0"/>
          </a:p>
        </p:txBody>
      </p:sp>
      <p:pic>
        <p:nvPicPr>
          <p:cNvPr id="3" name="Image 2">
            <a:extLst>
              <a:ext uri="{FF2B5EF4-FFF2-40B4-BE49-F238E27FC236}">
                <a16:creationId xmlns:a16="http://schemas.microsoft.com/office/drawing/2014/main" id="{2DAEE4A1-1BF2-40E2-A4F8-EEBD1C21D72A}"/>
              </a:ext>
            </a:extLst>
          </p:cNvPr>
          <p:cNvPicPr>
            <a:picLocks noChangeAspect="1"/>
          </p:cNvPicPr>
          <p:nvPr/>
        </p:nvPicPr>
        <p:blipFill rotWithShape="1">
          <a:blip r:embed="rId3"/>
          <a:srcRect l="28802"/>
          <a:stretch/>
        </p:blipFill>
        <p:spPr>
          <a:xfrm>
            <a:off x="8922848" y="3224398"/>
            <a:ext cx="2895600" cy="1261360"/>
          </a:xfrm>
          <a:prstGeom prst="rect">
            <a:avLst/>
          </a:prstGeom>
        </p:spPr>
      </p:pic>
      <p:pic>
        <p:nvPicPr>
          <p:cNvPr id="4" name="Image 3" descr="Une image contenant texte, scène, pièce, casino&#10;&#10;Description générée automatiquement">
            <a:extLst>
              <a:ext uri="{FF2B5EF4-FFF2-40B4-BE49-F238E27FC236}">
                <a16:creationId xmlns:a16="http://schemas.microsoft.com/office/drawing/2014/main" id="{81B090A7-8186-9A1B-14FB-023B7ED3DA76}"/>
              </a:ext>
            </a:extLst>
          </p:cNvPr>
          <p:cNvPicPr>
            <a:picLocks noChangeAspect="1"/>
          </p:cNvPicPr>
          <p:nvPr/>
        </p:nvPicPr>
        <p:blipFill>
          <a:blip r:embed="rId4"/>
          <a:stretch>
            <a:fillRect/>
          </a:stretch>
        </p:blipFill>
        <p:spPr>
          <a:xfrm>
            <a:off x="9458467" y="1714149"/>
            <a:ext cx="1177624" cy="1177624"/>
          </a:xfrm>
          <a:prstGeom prst="rect">
            <a:avLst/>
          </a:prstGeom>
        </p:spPr>
      </p:pic>
      <p:grpSp>
        <p:nvGrpSpPr>
          <p:cNvPr id="2" name="Groupe 1">
            <a:extLst>
              <a:ext uri="{FF2B5EF4-FFF2-40B4-BE49-F238E27FC236}">
                <a16:creationId xmlns:a16="http://schemas.microsoft.com/office/drawing/2014/main" id="{F6CCA905-8962-C817-B999-A9C927A4FFF5}"/>
              </a:ext>
            </a:extLst>
          </p:cNvPr>
          <p:cNvGrpSpPr/>
          <p:nvPr/>
        </p:nvGrpSpPr>
        <p:grpSpPr>
          <a:xfrm>
            <a:off x="1217832" y="3177432"/>
            <a:ext cx="2383971" cy="2253343"/>
            <a:chOff x="10810189" y="-855726"/>
            <a:chExt cx="2383971" cy="2253343"/>
          </a:xfrm>
        </p:grpSpPr>
        <p:sp>
          <p:nvSpPr>
            <p:cNvPr id="5" name="Ellipse 4">
              <a:extLst>
                <a:ext uri="{FF2B5EF4-FFF2-40B4-BE49-F238E27FC236}">
                  <a16:creationId xmlns:a16="http://schemas.microsoft.com/office/drawing/2014/main" id="{472846B4-4D60-1C1B-E61D-F77082E02E10}"/>
                </a:ext>
              </a:extLst>
            </p:cNvPr>
            <p:cNvSpPr/>
            <p:nvPr/>
          </p:nvSpPr>
          <p:spPr>
            <a:xfrm>
              <a:off x="10810189" y="-855726"/>
              <a:ext cx="2383971" cy="2253343"/>
            </a:xfrm>
            <a:prstGeom prst="ellipse">
              <a:avLst/>
            </a:prstGeom>
            <a:solidFill>
              <a:srgbClr val="109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2">
              <a:extLst>
                <a:ext uri="{FF2B5EF4-FFF2-40B4-BE49-F238E27FC236}">
                  <a16:creationId xmlns:a16="http://schemas.microsoft.com/office/drawing/2014/main" id="{40C6652B-0FB2-9F42-115D-DD9BAE6B0F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97361" y="-338655"/>
              <a:ext cx="809625" cy="1219200"/>
            </a:xfrm>
            <a:prstGeom prst="rect">
              <a:avLst/>
            </a:prstGeom>
            <a:noFill/>
            <a:extLst>
              <a:ext uri="{909E8E84-426E-40DD-AFC4-6F175D3DCCD1}">
                <a14:hiddenFill xmlns:a14="http://schemas.microsoft.com/office/drawing/2010/main">
                  <a:solidFill>
                    <a:srgbClr val="FFFFFF"/>
                  </a:solidFill>
                </a14:hiddenFill>
              </a:ext>
            </a:extLst>
          </p:spPr>
        </p:pic>
      </p:grpSp>
      <p:pic>
        <p:nvPicPr>
          <p:cNvPr id="22530" name="Picture 2">
            <a:extLst>
              <a:ext uri="{FF2B5EF4-FFF2-40B4-BE49-F238E27FC236}">
                <a16:creationId xmlns:a16="http://schemas.microsoft.com/office/drawing/2014/main" id="{E7B3C71E-3C4F-EA5A-4919-CC61BE292152}"/>
              </a:ext>
            </a:extLst>
          </p:cNvPr>
          <p:cNvPicPr>
            <a:picLocks noGrp="1" noChangeAspect="1" noChangeArrowheads="1"/>
          </p:cNvPicPr>
          <p:nvPr>
            <p:ph type="pic" sz="quarter" idx="16"/>
          </p:nvPr>
        </p:nvPicPr>
        <p:blipFill>
          <a:blip r:embed="rId6">
            <a:extLst>
              <a:ext uri="{28A0092B-C50C-407E-A947-70E740481C1C}">
                <a14:useLocalDpi xmlns:a14="http://schemas.microsoft.com/office/drawing/2010/main" val="0"/>
              </a:ext>
            </a:extLst>
          </a:blip>
          <a:srcRect l="3061" r="306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2072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4761</Words>
  <Application>Microsoft Office PowerPoint</Application>
  <PresentationFormat>Grand écran</PresentationFormat>
  <Paragraphs>792</Paragraphs>
  <Slides>34</Slides>
  <Notes>34</Notes>
  <HiddenSlides>0</HiddenSlides>
  <MMClips>2</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34</vt:i4>
      </vt:variant>
    </vt:vector>
  </HeadingPairs>
  <TitlesOfParts>
    <vt:vector size="42" baseType="lpstr">
      <vt:lpstr>Arial</vt:lpstr>
      <vt:lpstr>bouygues</vt:lpstr>
      <vt:lpstr>Bouygues Read</vt:lpstr>
      <vt:lpstr>Bouygues Read Medium</vt:lpstr>
      <vt:lpstr>Bouygues Read Semibold</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TA-ADM</dc:creator>
  <cp:lastModifiedBy>TA-ADM</cp:lastModifiedBy>
  <cp:revision>1</cp:revision>
  <dcterms:created xsi:type="dcterms:W3CDTF">2023-11-30T10:41:03Z</dcterms:created>
  <dcterms:modified xsi:type="dcterms:W3CDTF">2023-11-30T10:42:02Z</dcterms:modified>
</cp:coreProperties>
</file>